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handoutMasterIdLst>
    <p:handoutMasterId r:id="rId31"/>
  </p:handoutMasterIdLst>
  <p:sldIdLst>
    <p:sldId id="376" r:id="rId2"/>
    <p:sldId id="368" r:id="rId3"/>
    <p:sldId id="340" r:id="rId4"/>
    <p:sldId id="289" r:id="rId5"/>
    <p:sldId id="290" r:id="rId6"/>
    <p:sldId id="307" r:id="rId7"/>
    <p:sldId id="341" r:id="rId8"/>
    <p:sldId id="377" r:id="rId9"/>
    <p:sldId id="327" r:id="rId10"/>
    <p:sldId id="319" r:id="rId11"/>
    <p:sldId id="322" r:id="rId12"/>
    <p:sldId id="325" r:id="rId13"/>
    <p:sldId id="324" r:id="rId14"/>
    <p:sldId id="328" r:id="rId15"/>
    <p:sldId id="329" r:id="rId16"/>
    <p:sldId id="320" r:id="rId17"/>
    <p:sldId id="330" r:id="rId18"/>
    <p:sldId id="331" r:id="rId19"/>
    <p:sldId id="332" r:id="rId20"/>
    <p:sldId id="298" r:id="rId21"/>
    <p:sldId id="321" r:id="rId22"/>
    <p:sldId id="333" r:id="rId23"/>
    <p:sldId id="334" r:id="rId24"/>
    <p:sldId id="335" r:id="rId25"/>
    <p:sldId id="336" r:id="rId26"/>
    <p:sldId id="337" r:id="rId27"/>
    <p:sldId id="338" r:id="rId28"/>
    <p:sldId id="367" r:id="rId29"/>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A17345-9ABA-1898-853B-5A23E3BA23F0}" name="SW" initials="SW" userId="SW" providerId="None"/>
  <p188:author id="{6777349F-EE49-6F54-B72A-C6D0E38485F4}" name="Robin Schumacher" initials="RS" userId="S::robin.schumacher@inresg.org::094056a0-bdfc-4b87-a57a-1de7175ec0c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0000"/>
    <a:srgbClr val="F1F1E5"/>
    <a:srgbClr val="631D09"/>
    <a:srgbClr val="570100"/>
    <a:srgbClr val="E0DCDD"/>
    <a:srgbClr val="7C6D72"/>
    <a:srgbClr val="C9DCFF"/>
    <a:srgbClr val="E5EEFF"/>
    <a:srgbClr val="9900CC"/>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52" autoAdjust="0"/>
    <p:restoredTop sz="88252" autoAdjust="0"/>
  </p:normalViewPr>
  <p:slideViewPr>
    <p:cSldViewPr snapToGrid="0">
      <p:cViewPr varScale="1">
        <p:scale>
          <a:sx n="64" d="100"/>
          <a:sy n="64" d="100"/>
        </p:scale>
        <p:origin x="192" y="992"/>
      </p:cViewPr>
      <p:guideLst>
        <p:guide orient="horz" pos="2160"/>
        <p:guide pos="3840"/>
      </p:guideLst>
    </p:cSldViewPr>
  </p:slideViewPr>
  <p:notesTextViewPr>
    <p:cViewPr>
      <p:scale>
        <a:sx n="1" d="1"/>
        <a:sy n="1" d="1"/>
      </p:scale>
      <p:origin x="0" y="0"/>
    </p:cViewPr>
  </p:notesTextViewPr>
  <p:sorterViewPr>
    <p:cViewPr>
      <p:scale>
        <a:sx n="90" d="100"/>
        <a:sy n="90" d="100"/>
      </p:scale>
      <p:origin x="0" y="0"/>
    </p:cViewPr>
  </p:sorterViewPr>
  <p:notesViewPr>
    <p:cSldViewPr snapToGrid="0" showGuides="1">
      <p:cViewPr varScale="1">
        <p:scale>
          <a:sx n="121" d="100"/>
          <a:sy n="121" d="100"/>
        </p:scale>
        <p:origin x="4984"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4A50815-2D50-A242-AEE9-5AE5428E4963}"/>
              </a:ext>
            </a:extLst>
          </p:cNvPr>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5B8DED7-886F-404C-A492-CBFD66C7FD4E}"/>
              </a:ext>
            </a:extLst>
          </p:cNvPr>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6D9EBED7-750F-0A4C-8A52-ADD88F6A462C}" type="datetimeFigureOut">
              <a:rPr lang="en-US" smtClean="0"/>
              <a:t>7/29/22</a:t>
            </a:fld>
            <a:endParaRPr lang="en-US"/>
          </a:p>
        </p:txBody>
      </p:sp>
      <p:sp>
        <p:nvSpPr>
          <p:cNvPr id="4" name="Footer Placeholder 3">
            <a:extLst>
              <a:ext uri="{FF2B5EF4-FFF2-40B4-BE49-F238E27FC236}">
                <a16:creationId xmlns:a16="http://schemas.microsoft.com/office/drawing/2014/main" id="{5F344607-D09B-3845-BB7C-82E6B686B866}"/>
              </a:ext>
            </a:extLst>
          </p:cNvPr>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239AFD7-70F8-764D-B199-40E38DFEB20A}"/>
              </a:ext>
            </a:extLst>
          </p:cNvPr>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5C7A2935-ACEE-6245-ABA8-0523B3E84D2C}" type="slidenum">
              <a:rPr lang="en-US" smtClean="0"/>
              <a:t>‹#›</a:t>
            </a:fld>
            <a:endParaRPr lang="en-US"/>
          </a:p>
        </p:txBody>
      </p:sp>
    </p:spTree>
    <p:extLst>
      <p:ext uri="{BB962C8B-B14F-4D97-AF65-F5344CB8AC3E}">
        <p14:creationId xmlns:p14="http://schemas.microsoft.com/office/powerpoint/2010/main" val="36091261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BCCBFFF5-A153-4049-838B-B3D358725CAA}" type="datetimeFigureOut">
              <a:rPr lang="en-US" smtClean="0"/>
              <a:t>7/29/22</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8AC0457B-FCE3-834A-B569-25EC9BB7B619}" type="slidenum">
              <a:rPr lang="en-US" smtClean="0"/>
              <a:t>‹#›</a:t>
            </a:fld>
            <a:endParaRPr lang="en-US"/>
          </a:p>
        </p:txBody>
      </p:sp>
    </p:spTree>
    <p:extLst>
      <p:ext uri="{BB962C8B-B14F-4D97-AF65-F5344CB8AC3E}">
        <p14:creationId xmlns:p14="http://schemas.microsoft.com/office/powerpoint/2010/main" val="1383556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3</a:t>
            </a:fld>
            <a:endParaRPr lang="en-US"/>
          </a:p>
        </p:txBody>
      </p:sp>
    </p:spTree>
    <p:extLst>
      <p:ext uri="{BB962C8B-B14F-4D97-AF65-F5344CB8AC3E}">
        <p14:creationId xmlns:p14="http://schemas.microsoft.com/office/powerpoint/2010/main" val="1925714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766817a1f0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g766817a1f0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520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766817a1f0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g766817a1f0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22163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8</a:t>
            </a:fld>
            <a:endParaRPr lang="en-US"/>
          </a:p>
        </p:txBody>
      </p:sp>
    </p:spTree>
    <p:extLst>
      <p:ext uri="{BB962C8B-B14F-4D97-AF65-F5344CB8AC3E}">
        <p14:creationId xmlns:p14="http://schemas.microsoft.com/office/powerpoint/2010/main" val="2317520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11</a:t>
            </a:fld>
            <a:endParaRPr lang="en-US"/>
          </a:p>
        </p:txBody>
      </p:sp>
    </p:spTree>
    <p:extLst>
      <p:ext uri="{BB962C8B-B14F-4D97-AF65-F5344CB8AC3E}">
        <p14:creationId xmlns:p14="http://schemas.microsoft.com/office/powerpoint/2010/main" val="1858892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17</a:t>
            </a:fld>
            <a:endParaRPr lang="en-US"/>
          </a:p>
        </p:txBody>
      </p:sp>
    </p:spTree>
    <p:extLst>
      <p:ext uri="{BB962C8B-B14F-4D97-AF65-F5344CB8AC3E}">
        <p14:creationId xmlns:p14="http://schemas.microsoft.com/office/powerpoint/2010/main" val="31986157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5815" y="521892"/>
            <a:ext cx="11172092" cy="2926080"/>
          </a:xfrm>
          <a:prstGeom prst="rect">
            <a:avLst/>
          </a:prstGeom>
          <a:effectLst>
            <a:outerShdw blurRad="50800" dist="38100" dir="2700000" algn="tl" rotWithShape="0">
              <a:prstClr val="black">
                <a:alpha val="40000"/>
              </a:prstClr>
            </a:outerShdw>
          </a:effectLst>
        </p:spPr>
        <p:txBody>
          <a:bodyPr anchor="b">
            <a:normAutofit/>
          </a:bodyPr>
          <a:lstStyle>
            <a:lvl1pPr algn="ctr">
              <a:lnSpc>
                <a:spcPct val="85000"/>
              </a:lnSpc>
              <a:defRPr sz="7200" b="1" cap="small" baseline="0">
                <a:solidFill>
                  <a:srgbClr val="570100"/>
                </a:solidFill>
                <a:latin typeface="Century Gothic" panose="020B0502020202020204" pitchFamily="34"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709531" y="3957565"/>
            <a:ext cx="8767860" cy="1388165"/>
          </a:xfrm>
          <a:prstGeom prst="rect">
            <a:avLst/>
          </a:prstGeom>
        </p:spPr>
        <p:txBody>
          <a:bodyPr>
            <a:normAutofit/>
          </a:bodyPr>
          <a:lstStyle>
            <a:lvl1pPr marL="0" indent="0" algn="ctr">
              <a:buNone/>
              <a:defRPr sz="3000">
                <a:solidFill>
                  <a:schemeClr val="tx1"/>
                </a:solidFill>
                <a:latin typeface="Century Gothic" panose="020B0502020202020204" pitchFamily="34" charset="0"/>
              </a:defRPr>
            </a:lvl1pPr>
            <a:lvl2pPr marL="457189" indent="0" algn="ctr">
              <a:buNone/>
              <a:defRPr sz="2200"/>
            </a:lvl2pPr>
            <a:lvl3pPr marL="914377" indent="0" algn="ctr">
              <a:buNone/>
              <a:defRPr sz="22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solidFill>
                  <a:schemeClr val="bg2">
                    <a:lumMod val="20000"/>
                    <a:lumOff val="80000"/>
                  </a:schemeClr>
                </a:solidFill>
                <a:latin typeface="Times New Roman" panose="02020603050405020304" pitchFamily="18" charset="0"/>
                <a:cs typeface="Times New Roman" panose="02020603050405020304" pitchFamily="18" charset="0"/>
              </a:defRPr>
            </a:lvl1pPr>
          </a:lstStyle>
          <a:p>
            <a:fld id="{C2926BDF-0A3D-4892-9CBE-21B5FA37E613}" type="slidenum">
              <a:rPr lang="en-US" smtClean="0"/>
              <a:pPr/>
              <a:t>‹#›</a:t>
            </a:fld>
            <a:endParaRPr lang="en-US" dirty="0"/>
          </a:p>
        </p:txBody>
      </p:sp>
      <p:cxnSp>
        <p:nvCxnSpPr>
          <p:cNvPr id="8" name="Straight Connector 7"/>
          <p:cNvCxnSpPr/>
          <p:nvPr/>
        </p:nvCxnSpPr>
        <p:spPr>
          <a:xfrm>
            <a:off x="1978665" y="3447178"/>
            <a:ext cx="8229601" cy="0"/>
          </a:xfrm>
          <a:prstGeom prst="line">
            <a:avLst/>
          </a:prstGeom>
          <a:ln w="28575" cmpd="sng">
            <a:solidFill>
              <a:srgbClr val="7C6D72"/>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343DBCDC-43F6-4FA7-91E8-E176ACE37978}"/>
              </a:ext>
            </a:extLst>
          </p:cNvPr>
          <p:cNvPicPr>
            <a:picLocks noChangeAspect="1"/>
          </p:cNvPicPr>
          <p:nvPr userDrawn="1"/>
        </p:nvPicPr>
        <p:blipFill>
          <a:blip r:embed="rId2"/>
          <a:stretch>
            <a:fillRect/>
          </a:stretch>
        </p:blipFill>
        <p:spPr>
          <a:xfrm>
            <a:off x="4791075" y="6270989"/>
            <a:ext cx="2609850" cy="485775"/>
          </a:xfrm>
          <a:prstGeom prst="rect">
            <a:avLst/>
          </a:prstGeom>
        </p:spPr>
      </p:pic>
    </p:spTree>
    <p:extLst>
      <p:ext uri="{BB962C8B-B14F-4D97-AF65-F5344CB8AC3E}">
        <p14:creationId xmlns:p14="http://schemas.microsoft.com/office/powerpoint/2010/main" val="1928924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2926BDF-0A3D-4892-9CBE-21B5FA37E613}" type="slidenum">
              <a:rPr lang="en-US" smtClean="0"/>
              <a:t>‹#›</a:t>
            </a:fld>
            <a:endParaRPr lang="en-US"/>
          </a:p>
        </p:txBody>
      </p:sp>
      <p:sp>
        <p:nvSpPr>
          <p:cNvPr id="5" name="Title Placeholder 1">
            <a:extLst>
              <a:ext uri="{FF2B5EF4-FFF2-40B4-BE49-F238E27FC236}">
                <a16:creationId xmlns:a16="http://schemas.microsoft.com/office/drawing/2014/main" id="{FE8BE315-2090-4ECE-B622-C109AD23D3FD}"/>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
        <p:nvSpPr>
          <p:cNvPr id="7" name="Text Placeholder 2">
            <a:extLst>
              <a:ext uri="{FF2B5EF4-FFF2-40B4-BE49-F238E27FC236}">
                <a16:creationId xmlns:a16="http://schemas.microsoft.com/office/drawing/2014/main" id="{E8952FF0-6B5B-427D-9C98-B741F77BE6DF}"/>
              </a:ext>
            </a:extLst>
          </p:cNvPr>
          <p:cNvSpPr>
            <a:spLocks noGrp="1"/>
          </p:cNvSpPr>
          <p:nvPr>
            <p:ph idx="1"/>
          </p:nvPr>
        </p:nvSpPr>
        <p:spPr>
          <a:xfrm>
            <a:off x="1166009" y="1850366"/>
            <a:ext cx="9872871" cy="4038600"/>
          </a:xfrm>
          <a:prstGeom prst="rect">
            <a:avLst/>
          </a:prstGeom>
        </p:spPr>
        <p:txBody>
          <a:bodyPr vert="horz" lIns="91440" tIns="45720" rIns="91440" bIns="45720" rtlCol="0">
            <a:normAutofit/>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65206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1168350" y="1852439"/>
            <a:ext cx="4754880" cy="4041648"/>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28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8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6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4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2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7" name="Slide Number Placeholder 6"/>
          <p:cNvSpPr>
            <a:spLocks noGrp="1"/>
          </p:cNvSpPr>
          <p:nvPr>
            <p:ph type="sldNum" sz="quarter" idx="12"/>
          </p:nvPr>
        </p:nvSpPr>
        <p:spPr/>
        <p:txBody>
          <a:bodyPr/>
          <a:lstStyle/>
          <a:p>
            <a:fld id="{C2926BDF-0A3D-4892-9CBE-21B5FA37E613}" type="slidenum">
              <a:rPr lang="en-US" smtClean="0"/>
              <a:t>‹#›</a:t>
            </a:fld>
            <a:endParaRPr lang="en-US"/>
          </a:p>
        </p:txBody>
      </p:sp>
      <p:sp>
        <p:nvSpPr>
          <p:cNvPr id="9" name="Content Placeholder 2">
            <a:extLst>
              <a:ext uri="{FF2B5EF4-FFF2-40B4-BE49-F238E27FC236}">
                <a16:creationId xmlns:a16="http://schemas.microsoft.com/office/drawing/2014/main" id="{2490A181-00BA-430B-94C1-40D8EF3F083B}"/>
              </a:ext>
            </a:extLst>
          </p:cNvPr>
          <p:cNvSpPr>
            <a:spLocks noGrp="1"/>
          </p:cNvSpPr>
          <p:nvPr>
            <p:ph sz="half" idx="13" hasCustomPrompt="1"/>
          </p:nvPr>
        </p:nvSpPr>
        <p:spPr>
          <a:xfrm>
            <a:off x="6283260" y="1852439"/>
            <a:ext cx="4754880" cy="4041648"/>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30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8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6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4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2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6" name="Title Placeholder 1">
            <a:extLst>
              <a:ext uri="{FF2B5EF4-FFF2-40B4-BE49-F238E27FC236}">
                <a16:creationId xmlns:a16="http://schemas.microsoft.com/office/drawing/2014/main" id="{E45B386D-ACC5-469E-901D-58A266A457AF}"/>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2936108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9419" y="1846698"/>
            <a:ext cx="4754880" cy="640080"/>
          </a:xfrm>
          <a:prstGeom prst="rect">
            <a:avLst/>
          </a:prstGeom>
          <a:solidFill>
            <a:srgbClr val="7C6D72"/>
          </a:solidFill>
          <a:ln w="6350">
            <a:solidFill>
              <a:schemeClr val="tx1"/>
            </a:solidFill>
          </a:ln>
        </p:spPr>
        <p:txBody>
          <a:bodyPr anchor="ctr">
            <a:normAutofit/>
          </a:bodyPr>
          <a:lstStyle>
            <a:lvl1pPr marL="0" indent="0" algn="ctr">
              <a:spcBef>
                <a:spcPts val="0"/>
              </a:spcBef>
              <a:buNone/>
              <a:defRPr sz="3000" b="0">
                <a:solidFill>
                  <a:schemeClr val="bg1"/>
                </a:solidFill>
                <a:latin typeface="Century Gothic" panose="020B05020202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4" name="Content Placeholder 3"/>
          <p:cNvSpPr>
            <a:spLocks noGrp="1"/>
          </p:cNvSpPr>
          <p:nvPr>
            <p:ph sz="half" idx="2" hasCustomPrompt="1"/>
          </p:nvPr>
        </p:nvSpPr>
        <p:spPr>
          <a:xfrm>
            <a:off x="1169419" y="2540000"/>
            <a:ext cx="4754880" cy="3350840"/>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28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6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4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2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0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5" name="Text Placeholder 4"/>
          <p:cNvSpPr>
            <a:spLocks noGrp="1"/>
          </p:cNvSpPr>
          <p:nvPr>
            <p:ph type="body" sz="quarter" idx="3"/>
          </p:nvPr>
        </p:nvSpPr>
        <p:spPr>
          <a:xfrm>
            <a:off x="6278226" y="1853272"/>
            <a:ext cx="4754880" cy="640080"/>
          </a:xfrm>
          <a:prstGeom prst="rect">
            <a:avLst/>
          </a:prstGeom>
          <a:solidFill>
            <a:srgbClr val="7C6D72"/>
          </a:solidFill>
          <a:ln w="6350">
            <a:solidFill>
              <a:schemeClr val="tx1"/>
            </a:solidFill>
          </a:ln>
        </p:spPr>
        <p:txBody>
          <a:bodyPr anchor="ctr">
            <a:normAutofit/>
          </a:bodyPr>
          <a:lstStyle>
            <a:lvl1pPr marL="0" indent="0" algn="ctr">
              <a:spcBef>
                <a:spcPts val="0"/>
              </a:spcBef>
              <a:buNone/>
              <a:defRPr sz="3000" b="0">
                <a:solidFill>
                  <a:schemeClr val="bg1"/>
                </a:solidFill>
                <a:latin typeface="Century Gothic" panose="020B05020202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9" name="Slide Number Placeholder 8"/>
          <p:cNvSpPr>
            <a:spLocks noGrp="1"/>
          </p:cNvSpPr>
          <p:nvPr>
            <p:ph type="sldNum" sz="quarter" idx="12"/>
          </p:nvPr>
        </p:nvSpPr>
        <p:spPr/>
        <p:txBody>
          <a:bodyPr/>
          <a:lstStyle/>
          <a:p>
            <a:fld id="{C2926BDF-0A3D-4892-9CBE-21B5FA37E613}" type="slidenum">
              <a:rPr lang="en-US" smtClean="0"/>
              <a:t>‹#›</a:t>
            </a:fld>
            <a:endParaRPr lang="en-US"/>
          </a:p>
        </p:txBody>
      </p:sp>
      <p:sp>
        <p:nvSpPr>
          <p:cNvPr id="11" name="Content Placeholder 3">
            <a:extLst>
              <a:ext uri="{FF2B5EF4-FFF2-40B4-BE49-F238E27FC236}">
                <a16:creationId xmlns:a16="http://schemas.microsoft.com/office/drawing/2014/main" id="{C23A0ACF-C723-4F59-9DE6-0EB245690727}"/>
              </a:ext>
            </a:extLst>
          </p:cNvPr>
          <p:cNvSpPr>
            <a:spLocks noGrp="1"/>
          </p:cNvSpPr>
          <p:nvPr>
            <p:ph sz="half" idx="14" hasCustomPrompt="1"/>
          </p:nvPr>
        </p:nvSpPr>
        <p:spPr>
          <a:xfrm>
            <a:off x="6278226" y="2540000"/>
            <a:ext cx="4754880" cy="3350840"/>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28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6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4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2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0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8" name="Title Placeholder 1">
            <a:extLst>
              <a:ext uri="{FF2B5EF4-FFF2-40B4-BE49-F238E27FC236}">
                <a16:creationId xmlns:a16="http://schemas.microsoft.com/office/drawing/2014/main" id="{403F1962-7827-4B15-A3E6-02AD2870170F}"/>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1235389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C2926BDF-0A3D-4892-9CBE-21B5FA37E613}" type="slidenum">
              <a:rPr lang="en-US" smtClean="0"/>
              <a:t>‹#›</a:t>
            </a:fld>
            <a:endParaRPr lang="en-US"/>
          </a:p>
        </p:txBody>
      </p:sp>
      <p:sp>
        <p:nvSpPr>
          <p:cNvPr id="7" name="Title Placeholder 1">
            <a:extLst>
              <a:ext uri="{FF2B5EF4-FFF2-40B4-BE49-F238E27FC236}">
                <a16:creationId xmlns:a16="http://schemas.microsoft.com/office/drawing/2014/main" id="{802876FD-EDC2-484C-8354-2DD44E2192FB}"/>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416508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2926BDF-0A3D-4892-9CBE-21B5FA37E613}" type="slidenum">
              <a:rPr lang="en-US" smtClean="0"/>
              <a:t>‹#›</a:t>
            </a:fld>
            <a:endParaRPr lang="en-US"/>
          </a:p>
        </p:txBody>
      </p:sp>
    </p:spTree>
    <p:extLst>
      <p:ext uri="{BB962C8B-B14F-4D97-AF65-F5344CB8AC3E}">
        <p14:creationId xmlns:p14="http://schemas.microsoft.com/office/powerpoint/2010/main" val="1356514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a:prstGeom prst="rect">
            <a:avLst/>
          </a:prstGeom>
        </p:spPr>
        <p:txBody>
          <a:bodyPr anchor="b">
            <a:noAutofit/>
          </a:bodyPr>
          <a:lstStyle>
            <a:lvl1pPr>
              <a:lnSpc>
                <a:spcPct val="90000"/>
              </a:lnSpc>
              <a:defRPr sz="4000" b="0">
                <a:solidFill>
                  <a:srgbClr val="570100"/>
                </a:solidFill>
              </a:defRPr>
            </a:lvl1pPr>
          </a:lstStyle>
          <a:p>
            <a:r>
              <a:rPr lang="en-US" dirty="0"/>
              <a:t>Click to edit Master title style</a:t>
            </a:r>
          </a:p>
        </p:txBody>
      </p:sp>
      <p:sp>
        <p:nvSpPr>
          <p:cNvPr id="3" name="Content Placeholder 2"/>
          <p:cNvSpPr>
            <a:spLocks noGrp="1"/>
          </p:cNvSpPr>
          <p:nvPr>
            <p:ph idx="1" hasCustomPrompt="1"/>
          </p:nvPr>
        </p:nvSpPr>
        <p:spPr>
          <a:xfrm>
            <a:off x="5852159" y="1097280"/>
            <a:ext cx="5186721" cy="4754880"/>
          </a:xfrm>
          <a:prstGeom prst="rect">
            <a:avLst/>
          </a:prstGeom>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3000">
                <a:solidFill>
                  <a:schemeClr val="tx1"/>
                </a:solidFill>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800">
                <a:solidFill>
                  <a:schemeClr val="tx1"/>
                </a:solidFill>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600">
                <a:solidFill>
                  <a:schemeClr val="tx1"/>
                </a:solidFill>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400">
                <a:solidFill>
                  <a:schemeClr val="tx1"/>
                </a:solidFill>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200">
                <a:solidFill>
                  <a:schemeClr val="tx1"/>
                </a:solidFill>
              </a:defRPr>
            </a:lvl5pPr>
            <a:lvl6pPr>
              <a:defRPr sz="2000"/>
            </a:lvl6pPr>
            <a:lvl7pPr>
              <a:defRPr sz="2000"/>
            </a:lvl7pPr>
            <a:lvl8pPr>
              <a:defRPr sz="2000"/>
            </a:lvl8pPr>
            <a:lvl9pPr>
              <a:defRPr sz="20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4" name="Text Placeholder 3"/>
          <p:cNvSpPr>
            <a:spLocks noGrp="1"/>
          </p:cNvSpPr>
          <p:nvPr>
            <p:ph type="body" sz="half" idx="2"/>
          </p:nvPr>
        </p:nvSpPr>
        <p:spPr>
          <a:xfrm>
            <a:off x="1143000" y="2834640"/>
            <a:ext cx="3931920" cy="3017520"/>
          </a:xfrm>
          <a:prstGeom prst="rect">
            <a:avLst/>
          </a:prstGeom>
        </p:spPr>
        <p:txBody>
          <a:bodyPr>
            <a:normAutofit/>
          </a:bodyPr>
          <a:lstStyle>
            <a:lvl1pPr marL="0" indent="0">
              <a:lnSpc>
                <a:spcPct val="100000"/>
              </a:lnSpc>
              <a:spcBef>
                <a:spcPts val="1000"/>
              </a:spcBef>
              <a:buNone/>
              <a:defRPr sz="2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Edit Master text styles</a:t>
            </a:r>
          </a:p>
        </p:txBody>
      </p:sp>
      <p:sp>
        <p:nvSpPr>
          <p:cNvPr id="7" name="Slide Number Placeholder 6"/>
          <p:cNvSpPr>
            <a:spLocks noGrp="1"/>
          </p:cNvSpPr>
          <p:nvPr>
            <p:ph type="sldNum" sz="quarter" idx="12"/>
          </p:nvPr>
        </p:nvSpPr>
        <p:spPr/>
        <p:txBody>
          <a:bodyPr/>
          <a:lstStyle/>
          <a:p>
            <a:fld id="{C2926BDF-0A3D-4892-9CBE-21B5FA37E613}" type="slidenum">
              <a:rPr lang="en-US" smtClean="0"/>
              <a:t>‹#›</a:t>
            </a:fld>
            <a:endParaRPr lang="en-US"/>
          </a:p>
        </p:txBody>
      </p:sp>
    </p:spTree>
    <p:extLst>
      <p:ext uri="{BB962C8B-B14F-4D97-AF65-F5344CB8AC3E}">
        <p14:creationId xmlns:p14="http://schemas.microsoft.com/office/powerpoint/2010/main" val="2937741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a:prstGeom prst="rect">
            <a:avLst/>
          </a:prstGeom>
        </p:spPr>
        <p:txBody>
          <a:bodyPr anchor="b">
            <a:noAutofit/>
          </a:bodyPr>
          <a:lstStyle>
            <a:lvl1pPr>
              <a:lnSpc>
                <a:spcPct val="90000"/>
              </a:lnSpc>
              <a:defRPr sz="4000" b="0">
                <a:solidFill>
                  <a:srgbClr val="570100"/>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97279"/>
            <a:ext cx="5635752" cy="4617721"/>
          </a:xfrm>
          <a:prstGeom prst="rect">
            <a:avLst/>
          </a:prstGeom>
        </p:spPr>
        <p:txBody>
          <a:bodyPr lIns="274320" tIns="182880" anchor="t">
            <a:normAutofit/>
          </a:bodyPr>
          <a:lstStyle>
            <a:lvl1pPr marL="0" indent="0">
              <a:buNone/>
              <a:defRPr sz="2800">
                <a:solidFill>
                  <a:schemeClr val="tx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dirty="0"/>
              <a:t>Click icon to add picture</a:t>
            </a:r>
          </a:p>
        </p:txBody>
      </p:sp>
      <p:sp>
        <p:nvSpPr>
          <p:cNvPr id="4" name="Text Placeholder 3"/>
          <p:cNvSpPr>
            <a:spLocks noGrp="1"/>
          </p:cNvSpPr>
          <p:nvPr>
            <p:ph type="body" sz="half" idx="2"/>
          </p:nvPr>
        </p:nvSpPr>
        <p:spPr>
          <a:xfrm>
            <a:off x="1143000" y="2834640"/>
            <a:ext cx="3931920" cy="2880360"/>
          </a:xfrm>
          <a:prstGeom prst="rect">
            <a:avLst/>
          </a:prstGeom>
        </p:spPr>
        <p:txBody>
          <a:bodyPr>
            <a:normAutofit/>
          </a:bodyPr>
          <a:lstStyle>
            <a:lvl1pPr marL="0" indent="0">
              <a:lnSpc>
                <a:spcPct val="100000"/>
              </a:lnSpc>
              <a:spcBef>
                <a:spcPts val="1000"/>
              </a:spcBef>
              <a:buNone/>
              <a:defRPr sz="2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Edit Master text styles</a:t>
            </a:r>
          </a:p>
        </p:txBody>
      </p:sp>
      <p:sp>
        <p:nvSpPr>
          <p:cNvPr id="7" name="Slide Number Placeholder 6"/>
          <p:cNvSpPr>
            <a:spLocks noGrp="1"/>
          </p:cNvSpPr>
          <p:nvPr>
            <p:ph type="sldNum" sz="quarter" idx="12"/>
          </p:nvPr>
        </p:nvSpPr>
        <p:spPr/>
        <p:txBody>
          <a:bodyPr/>
          <a:lstStyle/>
          <a:p>
            <a:fld id="{C2926BDF-0A3D-4892-9CBE-21B5FA37E613}" type="slidenum">
              <a:rPr lang="en-US" smtClean="0"/>
              <a:t>‹#›</a:t>
            </a:fld>
            <a:endParaRPr lang="en-US"/>
          </a:p>
        </p:txBody>
      </p:sp>
    </p:spTree>
    <p:extLst>
      <p:ext uri="{BB962C8B-B14F-4D97-AF65-F5344CB8AC3E}">
        <p14:creationId xmlns:p14="http://schemas.microsoft.com/office/powerpoint/2010/main" val="640165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E5"/>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D5D2494-878A-4E56-B17C-3B9922165F67}"/>
              </a:ext>
            </a:extLst>
          </p:cNvPr>
          <p:cNvSpPr/>
          <p:nvPr userDrawn="1"/>
        </p:nvSpPr>
        <p:spPr>
          <a:xfrm>
            <a:off x="0" y="6154623"/>
            <a:ext cx="12192000" cy="703385"/>
          </a:xfrm>
          <a:prstGeom prst="rect">
            <a:avLst/>
          </a:prstGeom>
          <a:solidFill>
            <a:srgbClr val="7C6D7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dirty="0">
              <a:solidFill>
                <a:schemeClr val="bg2">
                  <a:lumMod val="20000"/>
                  <a:lumOff val="80000"/>
                </a:schemeClr>
              </a:solidFill>
              <a:effectLst>
                <a:outerShdw blurRad="50800" dist="50800" dir="5400000" algn="ctr" rotWithShape="0">
                  <a:schemeClr val="accent1">
                    <a:lumMod val="75000"/>
                  </a:schemeClr>
                </a:outerShdw>
              </a:effectLst>
            </a:endParaRPr>
          </a:p>
        </p:txBody>
      </p:sp>
      <p:sp>
        <p:nvSpPr>
          <p:cNvPr id="2" name="Title Placeholder 1"/>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166009" y="1850366"/>
            <a:ext cx="9872871" cy="40386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9332663" y="6323752"/>
            <a:ext cx="1706217" cy="365125"/>
          </a:xfrm>
          <a:prstGeom prst="rect">
            <a:avLst/>
          </a:prstGeom>
        </p:spPr>
        <p:txBody>
          <a:bodyPr vert="horz" lIns="91440" tIns="45720" rIns="91440" bIns="45720" rtlCol="0" anchor="ctr"/>
          <a:lstStyle>
            <a:lvl1pPr algn="r">
              <a:defRPr sz="1200">
                <a:solidFill>
                  <a:schemeClr val="bg2">
                    <a:lumMod val="20000"/>
                    <a:lumOff val="80000"/>
                  </a:schemeClr>
                </a:solidFill>
                <a:effectLst/>
                <a:latin typeface="Times New Roman" panose="02020603050405020304" pitchFamily="18" charset="0"/>
                <a:cs typeface="Times New Roman" panose="02020603050405020304" pitchFamily="18" charset="0"/>
              </a:defRPr>
            </a:lvl1pPr>
          </a:lstStyle>
          <a:p>
            <a:fld id="{BC746520-91B3-4762-9EB8-B5F0F2716CC5}" type="slidenum">
              <a:rPr lang="en-US" smtClean="0"/>
              <a:pPr/>
              <a:t>‹#›</a:t>
            </a:fld>
            <a:endParaRPr lang="en-US" dirty="0"/>
          </a:p>
        </p:txBody>
      </p:sp>
      <p:pic>
        <p:nvPicPr>
          <p:cNvPr id="7" name="Picture 6">
            <a:extLst>
              <a:ext uri="{FF2B5EF4-FFF2-40B4-BE49-F238E27FC236}">
                <a16:creationId xmlns:a16="http://schemas.microsoft.com/office/drawing/2014/main" id="{2BC31B09-EA9E-AE43-939C-B211F7D971E8}"/>
              </a:ext>
            </a:extLst>
          </p:cNvPr>
          <p:cNvPicPr>
            <a:picLocks noChangeAspect="1"/>
          </p:cNvPicPr>
          <p:nvPr userDrawn="1"/>
        </p:nvPicPr>
        <p:blipFill>
          <a:blip r:embed="rId10"/>
          <a:stretch>
            <a:fillRect/>
          </a:stretch>
        </p:blipFill>
        <p:spPr>
          <a:xfrm>
            <a:off x="4791075" y="6270989"/>
            <a:ext cx="2609850" cy="485775"/>
          </a:xfrm>
          <a:prstGeom prst="rect">
            <a:avLst/>
          </a:prstGeom>
        </p:spPr>
      </p:pic>
    </p:spTree>
    <p:extLst>
      <p:ext uri="{BB962C8B-B14F-4D97-AF65-F5344CB8AC3E}">
        <p14:creationId xmlns:p14="http://schemas.microsoft.com/office/powerpoint/2010/main" val="67663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68" r:id="rId7"/>
    <p:sldLayoutId id="2147483669" r:id="rId8"/>
  </p:sldLayoutIdLst>
  <p:hf hdr="0" ftr="0" dt="0"/>
  <p:txStyles>
    <p:titleStyle>
      <a:lvl1pPr algn="ctr" defTabSz="914377" rtl="0" eaLnBrk="1" latinLnBrk="0" hangingPunct="1">
        <a:lnSpc>
          <a:spcPct val="90000"/>
        </a:lnSpc>
        <a:spcBef>
          <a:spcPct val="0"/>
        </a:spcBef>
        <a:buNone/>
        <a:defRPr sz="4500" b="1" kern="1200" cap="small" baseline="0">
          <a:solidFill>
            <a:srgbClr val="570100"/>
          </a:solidFill>
          <a:effectLst>
            <a:outerShdw blurRad="50800" dist="38100" dir="2700000" algn="tl" rotWithShape="0">
              <a:prstClr val="black">
                <a:alpha val="40000"/>
              </a:prstClr>
            </a:outerShdw>
          </a:effectLst>
          <a:latin typeface="Century Gothic" panose="020B0502020202020204" pitchFamily="34" charset="0"/>
          <a:ea typeface="+mj-ea"/>
          <a:cs typeface="Times New Roman" panose="02020603050405020304" pitchFamily="18" charset="0"/>
        </a:defRPr>
      </a:lvl1pPr>
    </p:titleStyle>
    <p:bodyStyle>
      <a:lvl1pPr marL="457200" indent="-457200" algn="l" defTabSz="914377" rtl="0" eaLnBrk="1" latinLnBrk="0" hangingPunct="1">
        <a:lnSpc>
          <a:spcPct val="100000"/>
        </a:lnSpc>
        <a:spcBef>
          <a:spcPts val="300"/>
        </a:spcBef>
        <a:spcAft>
          <a:spcPts val="300"/>
        </a:spcAft>
        <a:buClr>
          <a:srgbClr val="570100"/>
        </a:buClr>
        <a:buSzPct val="80000"/>
        <a:buFont typeface="Wingdings" panose="05000000000000000000" pitchFamily="2" charset="2"/>
        <a:buChar char="Ø"/>
        <a:defRPr sz="3000" kern="1200">
          <a:solidFill>
            <a:schemeClr val="tx1"/>
          </a:solidFill>
          <a:latin typeface="Century Gothic" panose="020B0502020202020204" pitchFamily="34" charset="0"/>
          <a:ea typeface="+mn-ea"/>
          <a:cs typeface="Times New Roman" panose="02020603050405020304" pitchFamily="18" charset="0"/>
        </a:defRPr>
      </a:lvl1pPr>
      <a:lvl2pPr marL="914400" indent="-457200" algn="l" defTabSz="914377" rtl="0" eaLnBrk="1" latinLnBrk="0" hangingPunct="1">
        <a:lnSpc>
          <a:spcPct val="100000"/>
        </a:lnSpc>
        <a:spcBef>
          <a:spcPts val="300"/>
        </a:spcBef>
        <a:spcAft>
          <a:spcPts val="300"/>
        </a:spcAft>
        <a:buClr>
          <a:srgbClr val="570100"/>
        </a:buClr>
        <a:buSzPct val="80000"/>
        <a:buFont typeface="Wingdings" panose="05000000000000000000" pitchFamily="2" charset="2"/>
        <a:buChar char="§"/>
        <a:defRPr sz="2800" kern="1200">
          <a:solidFill>
            <a:schemeClr val="tx1"/>
          </a:solidFill>
          <a:latin typeface="Century Gothic" panose="020B0502020202020204" pitchFamily="34" charset="0"/>
          <a:ea typeface="+mn-ea"/>
          <a:cs typeface="Times New Roman" panose="02020603050405020304" pitchFamily="18" charset="0"/>
        </a:defRPr>
      </a:lvl2pPr>
      <a:lvl3pPr marL="1371600" indent="-457200" algn="l" defTabSz="914377" rtl="0" eaLnBrk="1" latinLnBrk="0" hangingPunct="1">
        <a:lnSpc>
          <a:spcPct val="100000"/>
        </a:lnSpc>
        <a:spcBef>
          <a:spcPts val="300"/>
        </a:spcBef>
        <a:spcAft>
          <a:spcPts val="300"/>
        </a:spcAft>
        <a:buClr>
          <a:srgbClr val="570100"/>
        </a:buClr>
        <a:buSzPct val="80000"/>
        <a:buFont typeface="Wingdings" panose="05000000000000000000" pitchFamily="2" charset="2"/>
        <a:buChar char="ü"/>
        <a:defRPr sz="2600" kern="1200">
          <a:solidFill>
            <a:schemeClr val="tx1"/>
          </a:solidFill>
          <a:latin typeface="Century Gothic" panose="020B0502020202020204" pitchFamily="34" charset="0"/>
          <a:ea typeface="+mn-ea"/>
          <a:cs typeface="Times New Roman" panose="02020603050405020304" pitchFamily="18" charset="0"/>
        </a:defRPr>
      </a:lvl3pPr>
      <a:lvl4pPr marL="1828800" indent="-457200" algn="l" defTabSz="914377" rtl="0" eaLnBrk="1" latinLnBrk="0" hangingPunct="1">
        <a:lnSpc>
          <a:spcPct val="100000"/>
        </a:lnSpc>
        <a:spcBef>
          <a:spcPts val="300"/>
        </a:spcBef>
        <a:spcAft>
          <a:spcPts val="300"/>
        </a:spcAft>
        <a:buClr>
          <a:srgbClr val="570100"/>
        </a:buClr>
        <a:buSzPct val="80000"/>
        <a:buFont typeface="Courier New" panose="02070309020205020404" pitchFamily="49" charset="0"/>
        <a:buChar char="o"/>
        <a:defRPr sz="2400" kern="1200">
          <a:solidFill>
            <a:schemeClr val="tx1"/>
          </a:solidFill>
          <a:latin typeface="Century Gothic" panose="020B0502020202020204" pitchFamily="34" charset="0"/>
          <a:ea typeface="+mn-ea"/>
          <a:cs typeface="Times New Roman" panose="02020603050405020304" pitchFamily="18" charset="0"/>
        </a:defRPr>
      </a:lvl4pPr>
      <a:lvl5pPr marL="2286000" indent="-457200" algn="l" defTabSz="914377" rtl="0" eaLnBrk="1" latinLnBrk="0" hangingPunct="1">
        <a:lnSpc>
          <a:spcPct val="100000"/>
        </a:lnSpc>
        <a:spcBef>
          <a:spcPts val="300"/>
        </a:spcBef>
        <a:spcAft>
          <a:spcPts val="300"/>
        </a:spcAft>
        <a:buClr>
          <a:srgbClr val="570100"/>
        </a:buClr>
        <a:buSzPct val="80000"/>
        <a:buFont typeface="Corbel" pitchFamily="34" charset="0"/>
        <a:buChar char="•"/>
        <a:defRPr sz="2200" kern="1200">
          <a:solidFill>
            <a:schemeClr val="tx1"/>
          </a:solidFill>
          <a:latin typeface="Century Gothic" panose="020B0502020202020204" pitchFamily="34" charset="0"/>
          <a:ea typeface="+mn-ea"/>
          <a:cs typeface="Times New Roman" panose="02020603050405020304" pitchFamily="18" charset="0"/>
        </a:defRPr>
      </a:lvl5pPr>
      <a:lvl6pPr marL="1599960"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899953"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199945"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499938"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9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doi.org/10.1177/105345121456089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2E859E7-F635-47AA-9335-8ABE564C833F}"/>
              </a:ext>
            </a:extLst>
          </p:cNvPr>
          <p:cNvSpPr>
            <a:spLocks noGrp="1"/>
          </p:cNvSpPr>
          <p:nvPr>
            <p:ph type="subTitle" idx="1"/>
          </p:nvPr>
        </p:nvSpPr>
        <p:spPr/>
        <p:txBody>
          <a:bodyPr/>
          <a:lstStyle/>
          <a:p>
            <a:r>
              <a:rPr lang="en-US" sz="3200" dirty="0"/>
              <a:t>Reversibility, Flexibility, Generalization (RFG) Framework</a:t>
            </a:r>
            <a:endParaRPr lang="en-US" dirty="0"/>
          </a:p>
        </p:txBody>
      </p:sp>
      <p:sp>
        <p:nvSpPr>
          <p:cNvPr id="4" name="Slide Number Placeholder 3">
            <a:extLst>
              <a:ext uri="{FF2B5EF4-FFF2-40B4-BE49-F238E27FC236}">
                <a16:creationId xmlns:a16="http://schemas.microsoft.com/office/drawing/2014/main" id="{D93823A2-8E14-4EB4-96F9-ECB88F1DB0F0}"/>
              </a:ext>
            </a:extLst>
          </p:cNvPr>
          <p:cNvSpPr>
            <a:spLocks noGrp="1"/>
          </p:cNvSpPr>
          <p:nvPr>
            <p:ph type="sldNum" sz="quarter" idx="12"/>
          </p:nvPr>
        </p:nvSpPr>
        <p:spPr/>
        <p:txBody>
          <a:bodyPr/>
          <a:lstStyle/>
          <a:p>
            <a:fld id="{C2926BDF-0A3D-4892-9CBE-21B5FA37E613}" type="slidenum">
              <a:rPr lang="en-US" smtClean="0"/>
              <a:pPr/>
              <a:t>1</a:t>
            </a:fld>
            <a:endParaRPr lang="en-US"/>
          </a:p>
        </p:txBody>
      </p:sp>
      <p:sp>
        <p:nvSpPr>
          <p:cNvPr id="11" name="Title 1">
            <a:extLst>
              <a:ext uri="{FF2B5EF4-FFF2-40B4-BE49-F238E27FC236}">
                <a16:creationId xmlns:a16="http://schemas.microsoft.com/office/drawing/2014/main" id="{18D50318-E87E-5346-B7B3-2E577C250371}"/>
              </a:ext>
            </a:extLst>
          </p:cNvPr>
          <p:cNvSpPr>
            <a:spLocks noGrp="1"/>
          </p:cNvSpPr>
          <p:nvPr>
            <p:ph type="ctrTitle"/>
          </p:nvPr>
        </p:nvSpPr>
        <p:spPr/>
        <p:txBody>
          <a:bodyPr>
            <a:normAutofit fontScale="90000"/>
          </a:bodyPr>
          <a:lstStyle/>
          <a:p>
            <a:r>
              <a:rPr lang="en-US" sz="6000" dirty="0"/>
              <a:t>Revising Standard Mathematical Tasks</a:t>
            </a:r>
            <a:br>
              <a:rPr lang="en-US" sz="4400" dirty="0"/>
            </a:br>
            <a:br>
              <a:rPr lang="en-US" sz="4400" dirty="0"/>
            </a:br>
            <a:r>
              <a:rPr lang="en-US" sz="3600" dirty="0"/>
              <a:t>Reversibility, Flexibility, Generalization (RFG) Framework</a:t>
            </a:r>
          </a:p>
        </p:txBody>
      </p:sp>
    </p:spTree>
    <p:extLst>
      <p:ext uri="{BB962C8B-B14F-4D97-AF65-F5344CB8AC3E}">
        <p14:creationId xmlns:p14="http://schemas.microsoft.com/office/powerpoint/2010/main" val="1062137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1DA91-1159-ED45-99F3-C68BC96CA83A}"/>
              </a:ext>
            </a:extLst>
          </p:cNvPr>
          <p:cNvSpPr>
            <a:spLocks noGrp="1"/>
          </p:cNvSpPr>
          <p:nvPr>
            <p:ph type="title"/>
          </p:nvPr>
        </p:nvSpPr>
        <p:spPr/>
        <p:txBody>
          <a:bodyPr/>
          <a:lstStyle/>
          <a:p>
            <a:r>
              <a:rPr lang="en-US" dirty="0"/>
              <a:t>Reversibility Task</a:t>
            </a:r>
          </a:p>
        </p:txBody>
      </p:sp>
      <p:sp>
        <p:nvSpPr>
          <p:cNvPr id="3" name="Content Placeholder 2">
            <a:extLst>
              <a:ext uri="{FF2B5EF4-FFF2-40B4-BE49-F238E27FC236}">
                <a16:creationId xmlns:a16="http://schemas.microsoft.com/office/drawing/2014/main" id="{513174BA-8E73-D14D-9DA1-1B22799944BC}"/>
              </a:ext>
            </a:extLst>
          </p:cNvPr>
          <p:cNvSpPr>
            <a:spLocks noGrp="1"/>
          </p:cNvSpPr>
          <p:nvPr>
            <p:ph idx="1"/>
          </p:nvPr>
        </p:nvSpPr>
        <p:spPr>
          <a:xfrm>
            <a:off x="989045" y="1467595"/>
            <a:ext cx="9377265" cy="4351338"/>
          </a:xfrm>
        </p:spPr>
        <p:txBody>
          <a:bodyPr/>
          <a:lstStyle/>
          <a:p>
            <a:r>
              <a:rPr lang="en-US" dirty="0"/>
              <a:t>Write an expression with one variable such that if the variable = –4, the value of the expression is 1.</a:t>
            </a:r>
          </a:p>
        </p:txBody>
      </p:sp>
    </p:spTree>
    <p:extLst>
      <p:ext uri="{BB962C8B-B14F-4D97-AF65-F5344CB8AC3E}">
        <p14:creationId xmlns:p14="http://schemas.microsoft.com/office/powerpoint/2010/main" val="1880305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667D5-B34A-1248-9E9F-0DDDB9A88500}"/>
              </a:ext>
            </a:extLst>
          </p:cNvPr>
          <p:cNvSpPr>
            <a:spLocks noGrp="1"/>
          </p:cNvSpPr>
          <p:nvPr>
            <p:ph type="title"/>
          </p:nvPr>
        </p:nvSpPr>
        <p:spPr>
          <a:xfrm>
            <a:off x="2152650" y="247918"/>
            <a:ext cx="7886700" cy="1325563"/>
          </a:xfrm>
        </p:spPr>
        <p:txBody>
          <a:bodyPr/>
          <a:lstStyle/>
          <a:p>
            <a:r>
              <a:rPr lang="en-US" dirty="0"/>
              <a:t>Student Responses</a:t>
            </a:r>
          </a:p>
        </p:txBody>
      </p:sp>
      <p:grpSp>
        <p:nvGrpSpPr>
          <p:cNvPr id="12" name="Group 11">
            <a:extLst>
              <a:ext uri="{FF2B5EF4-FFF2-40B4-BE49-F238E27FC236}">
                <a16:creationId xmlns:a16="http://schemas.microsoft.com/office/drawing/2014/main" id="{08B5968A-388A-C448-A893-599EA993B6FD}"/>
              </a:ext>
            </a:extLst>
          </p:cNvPr>
          <p:cNvGrpSpPr/>
          <p:nvPr/>
        </p:nvGrpSpPr>
        <p:grpSpPr>
          <a:xfrm>
            <a:off x="2640932" y="2030680"/>
            <a:ext cx="3170712" cy="3253839"/>
            <a:chOff x="3112898" y="1971304"/>
            <a:chExt cx="3170712" cy="3253839"/>
          </a:xfrm>
          <a:effectLst>
            <a:outerShdw blurRad="50800" dist="38100" dir="2700000" algn="tl" rotWithShape="0">
              <a:prstClr val="black">
                <a:alpha val="40000"/>
              </a:prstClr>
            </a:outerShdw>
          </a:effectLst>
        </p:grpSpPr>
        <p:sp>
          <p:nvSpPr>
            <p:cNvPr id="10" name="Rectangle 9">
              <a:extLst>
                <a:ext uri="{FF2B5EF4-FFF2-40B4-BE49-F238E27FC236}">
                  <a16:creationId xmlns:a16="http://schemas.microsoft.com/office/drawing/2014/main" id="{AA51C01D-6F49-5D49-887B-37FBFE8433F8}"/>
                </a:ext>
              </a:extLst>
            </p:cNvPr>
            <p:cNvSpPr/>
            <p:nvPr/>
          </p:nvSpPr>
          <p:spPr>
            <a:xfrm>
              <a:off x="3112898" y="1971304"/>
              <a:ext cx="3170712" cy="32538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C76CE78A-8830-A243-98E9-575C00F1DAD9}"/>
                    </a:ext>
                  </a:extLst>
                </p:cNvPr>
                <p:cNvSpPr txBox="1"/>
                <p:nvPr/>
              </p:nvSpPr>
              <p:spPr>
                <a:xfrm>
                  <a:off x="3344468" y="2109322"/>
                  <a:ext cx="2707573" cy="2977803"/>
                </a:xfrm>
                <a:prstGeom prst="rect">
                  <a:avLst/>
                </a:prstGeom>
                <a:noFill/>
              </p:spPr>
              <p:txBody>
                <a:bodyPr wrap="square" rtlCol="0">
                  <a:spAutoFit/>
                </a:bodyPr>
                <a:lstStyle/>
                <a:p>
                  <a:pPr algn="ctr">
                    <a:spcAft>
                      <a:spcPts val="1200"/>
                    </a:spcAft>
                  </a:pPr>
                  <a14:m>
                    <m:oMathPara xmlns:m="http://schemas.openxmlformats.org/officeDocument/2006/math">
                      <m:oMathParaPr>
                        <m:jc m:val="centerGroup"/>
                      </m:oMathParaPr>
                      <m:oMath xmlns:m="http://schemas.openxmlformats.org/officeDocument/2006/math">
                        <m:r>
                          <a:rPr lang="en-US" sz="36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r>
                          <a:rPr lang="en-US" sz="36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=−4</m:t>
                        </m:r>
                      </m:oMath>
                    </m:oMathPara>
                  </a14:m>
                  <a:endParaRPr lang="en-US" sz="3600" b="0"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endParaRPr>
                </a:p>
                <a:p>
                  <a:pPr algn="ctr">
                    <a:spcAft>
                      <a:spcPts val="1200"/>
                    </a:spcAft>
                  </a:pPr>
                  <a:r>
                    <a:rPr lang="en-US" sz="36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5 +</a:t>
                  </a:r>
                  <a:r>
                    <a:rPr lang="en-US" sz="3600"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a:t>
                  </a:r>
                  <a14:m>
                    <m:oMath xmlns:m="http://schemas.openxmlformats.org/officeDocument/2006/math">
                      <m:r>
                        <a:rPr lang="en-US" sz="36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oMath>
                  </a14:m>
                  <a:r>
                    <a:rPr lang="en-US" sz="3600"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a:t>
                  </a:r>
                  <a:r>
                    <a:rPr lang="en-US" sz="36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1</a:t>
                  </a:r>
                </a:p>
                <a:p>
                  <a:pPr algn="ctr">
                    <a:spcAft>
                      <a:spcPts val="1200"/>
                    </a:spcAft>
                  </a:pPr>
                  <a:r>
                    <a:rPr lang="en-US" sz="36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2</a:t>
                  </a:r>
                  <a14:m>
                    <m:oMath xmlns:m="http://schemas.openxmlformats.org/officeDocument/2006/math">
                      <m:r>
                        <a:rPr lang="en-US" sz="36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oMath>
                  </a14:m>
                  <a:r>
                    <a:rPr lang="en-US" sz="36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+ 9 = 1</a:t>
                  </a:r>
                </a:p>
                <a:p>
                  <a:pPr algn="ctr">
                    <a:spcAft>
                      <a:spcPts val="1200"/>
                    </a:spcAft>
                  </a:pPr>
                  <a14:m>
                    <m:oMathPara xmlns:m="http://schemas.openxmlformats.org/officeDocument/2006/math">
                      <m:oMathParaPr>
                        <m:jc m:val="centerGroup"/>
                      </m:oMathParaPr>
                      <m:oMath xmlns:m="http://schemas.openxmlformats.org/officeDocument/2006/math">
                        <m:box>
                          <m:boxPr>
                            <m:ctrlPr>
                              <a:rPr lang="en-US" sz="360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boxPr>
                          <m:e>
                            <m:argPr>
                              <m:argSz m:val="-1"/>
                            </m:argPr>
                            <m:f>
                              <m:fPr>
                                <m:ctrlPr>
                                  <a:rPr lang="en-US" sz="36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fPr>
                              <m:num>
                                <m:r>
                                  <a:rPr lang="en-US" sz="36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num>
                              <m:den>
                                <m:r>
                                  <a:rPr lang="en-US" sz="36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−4</m:t>
                                </m:r>
                              </m:den>
                            </m:f>
                          </m:e>
                        </m:box>
                        <m:r>
                          <a:rPr lang="en-US" sz="36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=1</m:t>
                        </m:r>
                      </m:oMath>
                    </m:oMathPara>
                  </a14:m>
                  <a:endParaRPr lang="en-US" sz="3600" dirty="0">
                    <a:latin typeface="Cambria Math" panose="02040503050406030204" pitchFamily="18" charset="0"/>
                    <a:ea typeface="Cambria Math" panose="02040503050406030204" pitchFamily="18" charset="0"/>
                    <a:cs typeface="Times New Roman" panose="02020603050405020304" pitchFamily="18" charset="0"/>
                  </a:endParaRPr>
                </a:p>
              </p:txBody>
            </p:sp>
          </mc:Choice>
          <mc:Fallback xmlns="">
            <p:sp>
              <p:nvSpPr>
                <p:cNvPr id="6" name="TextBox 5">
                  <a:extLst>
                    <a:ext uri="{FF2B5EF4-FFF2-40B4-BE49-F238E27FC236}">
                      <a16:creationId xmlns:a16="http://schemas.microsoft.com/office/drawing/2014/main" id="{C76CE78A-8830-A243-98E9-575C00F1DAD9}"/>
                    </a:ext>
                  </a:extLst>
                </p:cNvPr>
                <p:cNvSpPr txBox="1">
                  <a:spLocks noRot="1" noChangeAspect="1" noMove="1" noResize="1" noEditPoints="1" noAdjustHandles="1" noChangeArrowheads="1" noChangeShapeType="1" noTextEdit="1"/>
                </p:cNvSpPr>
                <p:nvPr/>
              </p:nvSpPr>
              <p:spPr>
                <a:xfrm>
                  <a:off x="3344468" y="2109322"/>
                  <a:ext cx="2707573" cy="2977803"/>
                </a:xfrm>
                <a:prstGeom prst="rect">
                  <a:avLst/>
                </a:prstGeom>
                <a:blipFill>
                  <a:blip r:embed="rId4"/>
                  <a:stretch>
                    <a:fillRect/>
                  </a:stretch>
                </a:blipFill>
              </p:spPr>
              <p:txBody>
                <a:bodyPr/>
                <a:lstStyle/>
                <a:p>
                  <a:r>
                    <a:rPr lang="en-US">
                      <a:noFill/>
                    </a:rPr>
                    <a:t> </a:t>
                  </a:r>
                </a:p>
              </p:txBody>
            </p:sp>
          </mc:Fallback>
        </mc:AlternateContent>
      </p:grpSp>
      <p:grpSp>
        <p:nvGrpSpPr>
          <p:cNvPr id="11" name="Group 10">
            <a:extLst>
              <a:ext uri="{FF2B5EF4-FFF2-40B4-BE49-F238E27FC236}">
                <a16:creationId xmlns:a16="http://schemas.microsoft.com/office/drawing/2014/main" id="{4438D3B6-EC6E-224E-8C37-036A4AE21441}"/>
              </a:ext>
            </a:extLst>
          </p:cNvPr>
          <p:cNvGrpSpPr/>
          <p:nvPr/>
        </p:nvGrpSpPr>
        <p:grpSpPr>
          <a:xfrm>
            <a:off x="6475099" y="2030680"/>
            <a:ext cx="3170712" cy="3253839"/>
            <a:chOff x="6947065" y="1971304"/>
            <a:chExt cx="3170712" cy="3253839"/>
          </a:xfrm>
          <a:effectLst>
            <a:outerShdw blurRad="50800" dist="38100" dir="2700000" algn="tl" rotWithShape="0">
              <a:prstClr val="black">
                <a:alpha val="40000"/>
              </a:prstClr>
            </a:outerShdw>
          </a:effectLst>
        </p:grpSpPr>
        <p:sp>
          <p:nvSpPr>
            <p:cNvPr id="9" name="Rectangle 8">
              <a:extLst>
                <a:ext uri="{FF2B5EF4-FFF2-40B4-BE49-F238E27FC236}">
                  <a16:creationId xmlns:a16="http://schemas.microsoft.com/office/drawing/2014/main" id="{8F189357-C323-734F-9B34-EFBFB0F9BE6A}"/>
                </a:ext>
              </a:extLst>
            </p:cNvPr>
            <p:cNvSpPr/>
            <p:nvPr/>
          </p:nvSpPr>
          <p:spPr>
            <a:xfrm>
              <a:off x="6947065" y="1971304"/>
              <a:ext cx="3170712" cy="32538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7B16C9AB-5D18-1D48-A7BF-AE587E581FE4}"/>
                    </a:ext>
                  </a:extLst>
                </p:cNvPr>
                <p:cNvSpPr txBox="1"/>
                <p:nvPr/>
              </p:nvSpPr>
              <p:spPr>
                <a:xfrm>
                  <a:off x="7178635" y="2213229"/>
                  <a:ext cx="2707573" cy="2769989"/>
                </a:xfrm>
                <a:prstGeom prst="rect">
                  <a:avLst/>
                </a:prstGeom>
                <a:noFill/>
              </p:spPr>
              <p:txBody>
                <a:bodyPr wrap="square" rtlCol="0">
                  <a:spAutoFit/>
                </a:bodyPr>
                <a:lstStyle/>
                <a:p>
                  <a:pPr algn="ctr">
                    <a:spcAft>
                      <a:spcPts val="1200"/>
                    </a:spcAft>
                  </a:pPr>
                  <a14:m>
                    <m:oMathPara xmlns:m="http://schemas.openxmlformats.org/officeDocument/2006/math">
                      <m:oMathParaPr>
                        <m:jc m:val="centerGroup"/>
                      </m:oMathParaPr>
                      <m:oMath xmlns:m="http://schemas.openxmlformats.org/officeDocument/2006/math">
                        <m:r>
                          <a:rPr lang="en-US" sz="36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𝑘</m:t>
                        </m:r>
                        <m:r>
                          <a:rPr lang="en-US" sz="36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=−4</m:t>
                        </m:r>
                      </m:oMath>
                    </m:oMathPara>
                  </a14:m>
                  <a:endParaRPr lang="en-US" sz="3600" b="0"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endParaRPr>
                </a:p>
                <a:p>
                  <a:pPr algn="ctr">
                    <a:spcAft>
                      <a:spcPts val="1200"/>
                    </a:spcAft>
                  </a:pPr>
                  <a14:m>
                    <m:oMath xmlns:m="http://schemas.openxmlformats.org/officeDocument/2006/math">
                      <m:r>
                        <a:rPr lang="en-US" sz="36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𝑘</m:t>
                      </m:r>
                    </m:oMath>
                  </a14:m>
                  <a:r>
                    <a:rPr lang="en-US" sz="36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a:t>
                  </a:r>
                  <a:r>
                    <a:rPr lang="en-US" sz="3600"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a:t>
                  </a:r>
                  <a14:m>
                    <m:oMath xmlns:m="http://schemas.openxmlformats.org/officeDocument/2006/math">
                      <m:r>
                        <a:rPr lang="en-US" sz="36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5</m:t>
                      </m:r>
                    </m:oMath>
                  </a14:m>
                  <a:r>
                    <a:rPr lang="en-US" sz="3600"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a:t>
                  </a:r>
                  <a:r>
                    <a:rPr lang="en-US" sz="36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1</a:t>
                  </a:r>
                </a:p>
                <a:p>
                  <a:pPr algn="ctr">
                    <a:spcAft>
                      <a:spcPts val="1200"/>
                    </a:spcAft>
                  </a:pPr>
                  <a:r>
                    <a:rPr lang="en-US" sz="36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2</a:t>
                  </a:r>
                  <a14:m>
                    <m:oMath xmlns:m="http://schemas.openxmlformats.org/officeDocument/2006/math">
                      <m:r>
                        <a:rPr lang="en-US" sz="36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𝑘</m:t>
                      </m:r>
                    </m:oMath>
                  </a14:m>
                  <a:r>
                    <a:rPr lang="en-US" sz="360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+ 9 = 1</a:t>
                  </a:r>
                </a:p>
                <a:p>
                  <a:pPr algn="ctr">
                    <a:spcAft>
                      <a:spcPts val="1200"/>
                    </a:spcAft>
                  </a:pPr>
                  <a:r>
                    <a:rPr lang="en-US" sz="3600" b="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3</a:t>
                  </a:r>
                  <a:r>
                    <a:rPr lang="en-US" sz="3600" kern="0" dirty="0">
                      <a:solidFill>
                        <a:prstClr val="black"/>
                      </a:solidFill>
                      <a:ea typeface="Cambria Math" panose="02040503050406030204" pitchFamily="18" charset="0"/>
                      <a:cs typeface="Times New Roman" panose="02020603050405020304" pitchFamily="18" charset="0"/>
                    </a:rPr>
                    <a:t> </a:t>
                  </a:r>
                  <a14:m>
                    <m:oMath xmlns:m="http://schemas.openxmlformats.org/officeDocument/2006/math">
                      <m:r>
                        <a:rPr lang="en-US" sz="3600"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𝑘</m:t>
                      </m:r>
                      <m:r>
                        <a:rPr lang="en-US" sz="3600" b="0" i="1" kern="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+13=1</m:t>
                      </m:r>
                    </m:oMath>
                  </a14:m>
                  <a:endParaRPr lang="en-US" sz="3600" dirty="0">
                    <a:latin typeface="Cambria Math" panose="02040503050406030204" pitchFamily="18" charset="0"/>
                    <a:ea typeface="Cambria Math" panose="02040503050406030204" pitchFamily="18" charset="0"/>
                    <a:cs typeface="Times New Roman" panose="02020603050405020304" pitchFamily="18" charset="0"/>
                  </a:endParaRPr>
                </a:p>
              </p:txBody>
            </p:sp>
          </mc:Choice>
          <mc:Fallback xmlns="">
            <p:sp>
              <p:nvSpPr>
                <p:cNvPr id="8" name="TextBox 7">
                  <a:extLst>
                    <a:ext uri="{FF2B5EF4-FFF2-40B4-BE49-F238E27FC236}">
                      <a16:creationId xmlns:a16="http://schemas.microsoft.com/office/drawing/2014/main" id="{7B16C9AB-5D18-1D48-A7BF-AE587E581FE4}"/>
                    </a:ext>
                  </a:extLst>
                </p:cNvPr>
                <p:cNvSpPr txBox="1">
                  <a:spLocks noRot="1" noChangeAspect="1" noMove="1" noResize="1" noEditPoints="1" noAdjustHandles="1" noChangeArrowheads="1" noChangeShapeType="1" noTextEdit="1"/>
                </p:cNvSpPr>
                <p:nvPr/>
              </p:nvSpPr>
              <p:spPr>
                <a:xfrm>
                  <a:off x="7178635" y="2213229"/>
                  <a:ext cx="2707573" cy="2769989"/>
                </a:xfrm>
                <a:prstGeom prst="rect">
                  <a:avLst/>
                </a:prstGeom>
                <a:blipFill>
                  <a:blip r:embed="rId5"/>
                  <a:stretch>
                    <a:fillRect l="-6542" r="-1869" b="-7798"/>
                  </a:stretch>
                </a:blipFill>
              </p:spPr>
              <p:txBody>
                <a:bodyPr/>
                <a:lstStyle/>
                <a:p>
                  <a:r>
                    <a:rPr lang="en-US">
                      <a:noFill/>
                    </a:rPr>
                    <a:t> </a:t>
                  </a:r>
                </a:p>
              </p:txBody>
            </p:sp>
          </mc:Fallback>
        </mc:AlternateContent>
      </p:grpSp>
    </p:spTree>
    <p:extLst>
      <p:ext uri="{BB962C8B-B14F-4D97-AF65-F5344CB8AC3E}">
        <p14:creationId xmlns:p14="http://schemas.microsoft.com/office/powerpoint/2010/main" val="3105538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95BE0-0D72-F74D-A248-F0505A12BF01}"/>
              </a:ext>
            </a:extLst>
          </p:cNvPr>
          <p:cNvSpPr>
            <a:spLocks noGrp="1"/>
          </p:cNvSpPr>
          <p:nvPr>
            <p:ph type="title"/>
          </p:nvPr>
        </p:nvSpPr>
        <p:spPr>
          <a:xfrm>
            <a:off x="1524000" y="1"/>
            <a:ext cx="7886700" cy="1325563"/>
          </a:xfrm>
        </p:spPr>
        <p:txBody>
          <a:bodyPr/>
          <a:lstStyle/>
          <a:p>
            <a:r>
              <a:rPr lang="en-US" dirty="0"/>
              <a:t>Debriefing Questions</a:t>
            </a:r>
          </a:p>
        </p:txBody>
      </p:sp>
      <p:sp>
        <p:nvSpPr>
          <p:cNvPr id="4" name="TextBox 3">
            <a:extLst>
              <a:ext uri="{FF2B5EF4-FFF2-40B4-BE49-F238E27FC236}">
                <a16:creationId xmlns:a16="http://schemas.microsoft.com/office/drawing/2014/main" id="{2A0E3EF8-5DE8-4542-82DA-A062A15DF3C6}"/>
              </a:ext>
            </a:extLst>
          </p:cNvPr>
          <p:cNvSpPr txBox="1"/>
          <p:nvPr/>
        </p:nvSpPr>
        <p:spPr>
          <a:xfrm>
            <a:off x="577960" y="1207280"/>
            <a:ext cx="7074373" cy="3785652"/>
          </a:xfrm>
          <a:prstGeom prst="rect">
            <a:avLst/>
          </a:prstGeom>
          <a:noFill/>
        </p:spPr>
        <p:txBody>
          <a:bodyPr wrap="none" rtlCol="0">
            <a:spAutoFit/>
          </a:bodyPr>
          <a:lstStyle/>
          <a:p>
            <a:r>
              <a:rPr lang="en-US" sz="2400" dirty="0">
                <a:solidFill>
                  <a:schemeClr val="tx2"/>
                </a:solidFill>
                <a:latin typeface="Century Gothic" panose="020B0502020202020204" pitchFamily="34" charset="0"/>
              </a:rPr>
              <a:t>What do you notice about </a:t>
            </a:r>
            <a:r>
              <a:rPr lang="en-US" sz="2400" i="1" dirty="0">
                <a:solidFill>
                  <a:schemeClr val="tx2"/>
                </a:solidFill>
                <a:latin typeface="Century Gothic" panose="020B0502020202020204" pitchFamily="34" charset="0"/>
              </a:rPr>
              <a:t>5 + x</a:t>
            </a:r>
            <a:r>
              <a:rPr lang="en-US" sz="2400" dirty="0">
                <a:solidFill>
                  <a:schemeClr val="tx2"/>
                </a:solidFill>
                <a:latin typeface="Century Gothic" panose="020B0502020202020204" pitchFamily="34" charset="0"/>
              </a:rPr>
              <a:t> and </a:t>
            </a:r>
            <a:r>
              <a:rPr lang="en-US" sz="2400" i="1" dirty="0">
                <a:solidFill>
                  <a:schemeClr val="tx2"/>
                </a:solidFill>
                <a:latin typeface="Century Gothic" panose="020B0502020202020204" pitchFamily="34" charset="0"/>
              </a:rPr>
              <a:t>k</a:t>
            </a:r>
            <a:r>
              <a:rPr lang="en-US" sz="2400" dirty="0">
                <a:solidFill>
                  <a:schemeClr val="tx2"/>
                </a:solidFill>
                <a:latin typeface="Century Gothic" panose="020B0502020202020204" pitchFamily="34" charset="0"/>
              </a:rPr>
              <a:t> + 5?</a:t>
            </a:r>
          </a:p>
          <a:p>
            <a:endParaRPr lang="en-US" sz="2400" dirty="0">
              <a:solidFill>
                <a:schemeClr val="tx2"/>
              </a:solidFill>
              <a:latin typeface="Century Gothic" panose="020B0502020202020204" pitchFamily="34" charset="0"/>
            </a:endParaRPr>
          </a:p>
          <a:p>
            <a:r>
              <a:rPr lang="en-US" sz="2400" dirty="0">
                <a:solidFill>
                  <a:schemeClr val="tx2"/>
                </a:solidFill>
                <a:latin typeface="Century Gothic" panose="020B0502020202020204" pitchFamily="34" charset="0"/>
              </a:rPr>
              <a:t>What do you notice about:</a:t>
            </a:r>
          </a:p>
          <a:p>
            <a:r>
              <a:rPr lang="en-US" sz="2400" i="1" dirty="0">
                <a:solidFill>
                  <a:schemeClr val="tx2"/>
                </a:solidFill>
                <a:latin typeface="Century Gothic" panose="020B0502020202020204" pitchFamily="34" charset="0"/>
              </a:rPr>
              <a:t>k</a:t>
            </a:r>
            <a:r>
              <a:rPr lang="en-US" sz="2400" dirty="0">
                <a:solidFill>
                  <a:schemeClr val="tx2"/>
                </a:solidFill>
                <a:latin typeface="Century Gothic" panose="020B0502020202020204" pitchFamily="34" charset="0"/>
              </a:rPr>
              <a:t> + 5</a:t>
            </a:r>
          </a:p>
          <a:p>
            <a:r>
              <a:rPr lang="en-US" sz="2400" dirty="0">
                <a:solidFill>
                  <a:schemeClr val="tx2"/>
                </a:solidFill>
                <a:latin typeface="Century Gothic" panose="020B0502020202020204" pitchFamily="34" charset="0"/>
              </a:rPr>
              <a:t>2</a:t>
            </a:r>
            <a:r>
              <a:rPr lang="en-US" sz="2400" i="1" dirty="0">
                <a:solidFill>
                  <a:schemeClr val="tx2"/>
                </a:solidFill>
                <a:latin typeface="Century Gothic" panose="020B0502020202020204" pitchFamily="34" charset="0"/>
              </a:rPr>
              <a:t>x</a:t>
            </a:r>
            <a:r>
              <a:rPr lang="en-US" sz="2400" dirty="0">
                <a:solidFill>
                  <a:schemeClr val="tx2"/>
                </a:solidFill>
                <a:latin typeface="Century Gothic" panose="020B0502020202020204" pitchFamily="34" charset="0"/>
              </a:rPr>
              <a:t> + 9</a:t>
            </a:r>
          </a:p>
          <a:p>
            <a:r>
              <a:rPr lang="en-US" sz="2400" dirty="0">
                <a:solidFill>
                  <a:schemeClr val="tx2"/>
                </a:solidFill>
                <a:latin typeface="Century Gothic" panose="020B0502020202020204" pitchFamily="34" charset="0"/>
              </a:rPr>
              <a:t>3</a:t>
            </a:r>
            <a:r>
              <a:rPr lang="en-US" sz="2400" i="1" dirty="0">
                <a:solidFill>
                  <a:schemeClr val="tx2"/>
                </a:solidFill>
                <a:latin typeface="Century Gothic" panose="020B0502020202020204" pitchFamily="34" charset="0"/>
              </a:rPr>
              <a:t>x</a:t>
            </a:r>
            <a:r>
              <a:rPr lang="en-US" sz="2400" dirty="0">
                <a:solidFill>
                  <a:schemeClr val="tx2"/>
                </a:solidFill>
                <a:latin typeface="Century Gothic" panose="020B0502020202020204" pitchFamily="34" charset="0"/>
              </a:rPr>
              <a:t> + 13</a:t>
            </a:r>
          </a:p>
          <a:p>
            <a:r>
              <a:rPr lang="en-US" sz="2400" dirty="0">
                <a:solidFill>
                  <a:schemeClr val="tx2"/>
                </a:solidFill>
                <a:latin typeface="Century Gothic" panose="020B0502020202020204" pitchFamily="34" charset="0"/>
              </a:rPr>
              <a:t>4</a:t>
            </a:r>
            <a:r>
              <a:rPr lang="en-US" sz="2400" i="1" dirty="0">
                <a:solidFill>
                  <a:schemeClr val="tx2"/>
                </a:solidFill>
                <a:latin typeface="Century Gothic" panose="020B0502020202020204" pitchFamily="34" charset="0"/>
              </a:rPr>
              <a:t>x</a:t>
            </a:r>
            <a:r>
              <a:rPr lang="en-US" sz="2400" dirty="0">
                <a:solidFill>
                  <a:schemeClr val="tx2"/>
                </a:solidFill>
                <a:latin typeface="Century Gothic" panose="020B0502020202020204" pitchFamily="34" charset="0"/>
              </a:rPr>
              <a:t> + 17</a:t>
            </a:r>
          </a:p>
          <a:p>
            <a:r>
              <a:rPr lang="en-US" sz="2400" dirty="0">
                <a:solidFill>
                  <a:schemeClr val="tx2"/>
                </a:solidFill>
                <a:latin typeface="Century Gothic" panose="020B0502020202020204" pitchFamily="34" charset="0"/>
              </a:rPr>
              <a:t>5</a:t>
            </a:r>
            <a:r>
              <a:rPr lang="en-US" sz="2400" i="1" dirty="0">
                <a:solidFill>
                  <a:schemeClr val="tx2"/>
                </a:solidFill>
                <a:latin typeface="Century Gothic" panose="020B0502020202020204" pitchFamily="34" charset="0"/>
              </a:rPr>
              <a:t>x</a:t>
            </a:r>
            <a:r>
              <a:rPr lang="en-US" sz="2400" dirty="0">
                <a:solidFill>
                  <a:schemeClr val="tx2"/>
                </a:solidFill>
                <a:latin typeface="Century Gothic" panose="020B0502020202020204" pitchFamily="34" charset="0"/>
              </a:rPr>
              <a:t> + 21?</a:t>
            </a:r>
          </a:p>
          <a:p>
            <a:endParaRPr lang="en-US" sz="2400" dirty="0">
              <a:solidFill>
                <a:schemeClr val="tx2"/>
              </a:solidFill>
              <a:latin typeface="Century Gothic" panose="020B0502020202020204" pitchFamily="34" charset="0"/>
            </a:endParaRPr>
          </a:p>
          <a:p>
            <a:r>
              <a:rPr lang="en-US" sz="2400" dirty="0">
                <a:solidFill>
                  <a:schemeClr val="tx2"/>
                </a:solidFill>
                <a:latin typeface="Century Gothic" panose="020B0502020202020204" pitchFamily="34" charset="0"/>
              </a:rPr>
              <a:t>What do you notice about 2 + </a:t>
            </a:r>
            <a:r>
              <a:rPr lang="en-US" sz="2400" i="1" dirty="0">
                <a:solidFill>
                  <a:schemeClr val="tx2"/>
                </a:solidFill>
                <a:latin typeface="Century Gothic" panose="020B0502020202020204" pitchFamily="34" charset="0"/>
              </a:rPr>
              <a:t>x</a:t>
            </a:r>
            <a:r>
              <a:rPr lang="en-US" sz="2400" dirty="0">
                <a:solidFill>
                  <a:schemeClr val="tx2"/>
                </a:solidFill>
                <a:latin typeface="Century Gothic" panose="020B0502020202020204" pitchFamily="34" charset="0"/>
              </a:rPr>
              <a:t> + 3 and 5 + </a:t>
            </a:r>
            <a:r>
              <a:rPr lang="en-US" sz="2400" i="1" dirty="0">
                <a:solidFill>
                  <a:schemeClr val="tx2"/>
                </a:solidFill>
                <a:latin typeface="Century Gothic" panose="020B0502020202020204" pitchFamily="34" charset="0"/>
              </a:rPr>
              <a:t>x</a:t>
            </a:r>
            <a:r>
              <a:rPr lang="en-US" sz="2400" dirty="0">
                <a:solidFill>
                  <a:schemeClr val="tx2"/>
                </a:solidFill>
                <a:latin typeface="Century Gothic" panose="020B0502020202020204" pitchFamily="34" charset="0"/>
              </a:rPr>
              <a:t>?</a:t>
            </a:r>
          </a:p>
        </p:txBody>
      </p:sp>
      <p:grpSp>
        <p:nvGrpSpPr>
          <p:cNvPr id="11" name="Group 10">
            <a:extLst>
              <a:ext uri="{FF2B5EF4-FFF2-40B4-BE49-F238E27FC236}">
                <a16:creationId xmlns:a16="http://schemas.microsoft.com/office/drawing/2014/main" id="{6BE6E27C-1678-6E4A-A78C-4DC22F2628AC}"/>
              </a:ext>
            </a:extLst>
          </p:cNvPr>
          <p:cNvGrpSpPr/>
          <p:nvPr/>
        </p:nvGrpSpPr>
        <p:grpSpPr>
          <a:xfrm>
            <a:off x="7925458" y="1408463"/>
            <a:ext cx="3795494" cy="3253839"/>
            <a:chOff x="2640932" y="2030680"/>
            <a:chExt cx="3795494" cy="3253839"/>
          </a:xfrm>
          <a:effectLst>
            <a:outerShdw blurRad="50800" dist="38100" dir="2700000" algn="tl" rotWithShape="0">
              <a:prstClr val="black">
                <a:alpha val="40000"/>
              </a:prstClr>
            </a:outerShdw>
          </a:effectLst>
        </p:grpSpPr>
        <p:sp>
          <p:nvSpPr>
            <p:cNvPr id="7" name="Rectangle 6">
              <a:extLst>
                <a:ext uri="{FF2B5EF4-FFF2-40B4-BE49-F238E27FC236}">
                  <a16:creationId xmlns:a16="http://schemas.microsoft.com/office/drawing/2014/main" id="{C36628F1-529C-6845-89A6-59A7E6FEF220}"/>
                </a:ext>
              </a:extLst>
            </p:cNvPr>
            <p:cNvSpPr/>
            <p:nvPr/>
          </p:nvSpPr>
          <p:spPr>
            <a:xfrm>
              <a:off x="2640932" y="2030680"/>
              <a:ext cx="3795494" cy="32538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30EE9A02-D7D7-DC44-9911-64C65034950F}"/>
                    </a:ext>
                  </a:extLst>
                </p:cNvPr>
                <p:cNvSpPr txBox="1"/>
                <p:nvPr/>
              </p:nvSpPr>
              <p:spPr>
                <a:xfrm>
                  <a:off x="2872503" y="2168698"/>
                  <a:ext cx="2055758" cy="2846933"/>
                </a:xfrm>
                <a:prstGeom prst="rect">
                  <a:avLst/>
                </a:prstGeom>
                <a:noFill/>
              </p:spPr>
              <p:txBody>
                <a:bodyPr wrap="square" rtlCol="0">
                  <a:spAutoFit/>
                </a:bodyPr>
                <a:lstStyle/>
                <a:p>
                  <a:pPr>
                    <a:spcAft>
                      <a:spcPts val="600"/>
                    </a:spcAft>
                  </a:pPr>
                  <a14:m>
                    <m:oMathPara xmlns:m="http://schemas.openxmlformats.org/officeDocument/2006/math">
                      <m:oMathParaPr>
                        <m:jc m:val="left"/>
                      </m:oMathParaPr>
                      <m:oMath xmlns:m="http://schemas.openxmlformats.org/officeDocument/2006/math">
                        <m:r>
                          <m:rPr>
                            <m:nor/>
                          </m:rP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5 +</m:t>
                        </m:r>
                        <m:r>
                          <m:rPr>
                            <m:nor/>
                          </m:rP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r>
                          <a:rPr lang="en-US"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oMath>
                    </m:oMathPara>
                  </a14:m>
                  <a:endPar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endParaRPr>
                </a:p>
                <a:p>
                  <a:pPr>
                    <a:spcAft>
                      <a:spcPts val="600"/>
                    </a:spcAft>
                  </a:pP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K + 5</a:t>
                  </a:r>
                </a:p>
                <a:p>
                  <a:pPr>
                    <a:spcAft>
                      <a:spcPts val="600"/>
                    </a:spcAft>
                  </a:pP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8 + 2</a:t>
                  </a:r>
                  <a14:m>
                    <m:oMath xmlns:m="http://schemas.openxmlformats.org/officeDocument/2006/math">
                      <m:r>
                        <a:rPr lang="en-US"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oMath>
                  </a14:m>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+ 1</a:t>
                  </a:r>
                </a:p>
                <a:p>
                  <a:pPr>
                    <a:spcAft>
                      <a:spcPts val="600"/>
                    </a:spcAft>
                  </a:pP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5 + 6</a:t>
                  </a:r>
                  <a: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m</a:t>
                  </a: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+ 18</a:t>
                  </a:r>
                </a:p>
                <a:p>
                  <a:pPr>
                    <a:spcAft>
                      <a:spcPts val="600"/>
                    </a:spcAft>
                  </a:pPr>
                  <a: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p</a:t>
                  </a: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 (-4)</a:t>
                  </a:r>
                </a:p>
                <a:p>
                  <a:pPr>
                    <a:spcAft>
                      <a:spcPts val="600"/>
                    </a:spcAft>
                  </a:pP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5</a:t>
                  </a:r>
                  <a14:m>
                    <m:oMath xmlns:m="http://schemas.openxmlformats.org/officeDocument/2006/math">
                      <m:r>
                        <a:rPr lang="en-US"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oMath>
                  </a14:m>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+ 21</a:t>
                  </a:r>
                </a:p>
                <a:p>
                  <a:pPr>
                    <a:spcAft>
                      <a:spcPts val="600"/>
                    </a:spcAft>
                  </a:pP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2</a:t>
                  </a:r>
                  <a: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h</a:t>
                  </a: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 4 + 1 + 1 + 1</a:t>
                  </a:r>
                </a:p>
                <a:p>
                  <a:pPr>
                    <a:spcAft>
                      <a:spcPts val="600"/>
                    </a:spcAft>
                  </a:pP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10</a:t>
                  </a:r>
                  <a: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b</a:t>
                  </a: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+41</a:t>
                  </a:r>
                  <a:endParaRPr lang="en-US" dirty="0">
                    <a:latin typeface="Cambria Math" panose="02040503050406030204" pitchFamily="18" charset="0"/>
                    <a:ea typeface="Cambria Math" panose="02040503050406030204" pitchFamily="18" charset="0"/>
                    <a:cs typeface="Times New Roman" panose="02020603050405020304" pitchFamily="18" charset="0"/>
                  </a:endParaRPr>
                </a:p>
              </p:txBody>
            </p:sp>
          </mc:Choice>
          <mc:Fallback xmlns="">
            <p:sp>
              <p:nvSpPr>
                <p:cNvPr id="8" name="TextBox 7">
                  <a:extLst>
                    <a:ext uri="{FF2B5EF4-FFF2-40B4-BE49-F238E27FC236}">
                      <a16:creationId xmlns:a16="http://schemas.microsoft.com/office/drawing/2014/main" id="{30EE9A02-D7D7-DC44-9911-64C65034950F}"/>
                    </a:ext>
                  </a:extLst>
                </p:cNvPr>
                <p:cNvSpPr txBox="1">
                  <a:spLocks noRot="1" noChangeAspect="1" noMove="1" noResize="1" noEditPoints="1" noAdjustHandles="1" noChangeArrowheads="1" noChangeShapeType="1" noTextEdit="1"/>
                </p:cNvSpPr>
                <p:nvPr/>
              </p:nvSpPr>
              <p:spPr>
                <a:xfrm>
                  <a:off x="2872503" y="2168698"/>
                  <a:ext cx="2055758" cy="2846933"/>
                </a:xfrm>
                <a:prstGeom prst="rect">
                  <a:avLst/>
                </a:prstGeom>
                <a:blipFill>
                  <a:blip r:embed="rId3"/>
                  <a:stretch>
                    <a:fillRect l="-2454" r="-1227" b="-221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0F2A3433-9E3A-FE46-A881-593C85384DD7}"/>
                    </a:ext>
                  </a:extLst>
                </p:cNvPr>
                <p:cNvSpPr txBox="1"/>
                <p:nvPr/>
              </p:nvSpPr>
              <p:spPr>
                <a:xfrm>
                  <a:off x="5050389" y="2168698"/>
                  <a:ext cx="1196034" cy="2165914"/>
                </a:xfrm>
                <a:prstGeom prst="rect">
                  <a:avLst/>
                </a:prstGeom>
                <a:noFill/>
              </p:spPr>
              <p:txBody>
                <a:bodyPr wrap="square" rtlCol="0">
                  <a:spAutoFit/>
                </a:bodyPr>
                <a:lstStyle/>
                <a:p>
                  <a:pPr>
                    <a:spcAft>
                      <a:spcPts val="600"/>
                    </a:spcAft>
                  </a:pPr>
                  <a14:m>
                    <m:oMathPara xmlns:m="http://schemas.openxmlformats.org/officeDocument/2006/math">
                      <m:oMathParaPr>
                        <m:jc m:val="left"/>
                      </m:oMathParaPr>
                      <m:oMath xmlns:m="http://schemas.openxmlformats.org/officeDocument/2006/math">
                        <m:r>
                          <a:rPr lang="en-US" b="0" i="1" kern="0" dirty="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2</m:t>
                        </m:r>
                        <m:r>
                          <a:rPr lang="en-US" b="0" i="1" kern="0" dirty="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r>
                          <a:rPr lang="en-US" b="0" i="1" kern="0" dirty="0" smtClea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+9</m:t>
                        </m:r>
                      </m:oMath>
                    </m:oMathPara>
                  </a14:m>
                  <a:endParaRPr lang="en-US" b="0"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endParaRPr>
                </a:p>
                <a:p>
                  <a:pPr>
                    <a:spcAft>
                      <a:spcPts val="600"/>
                    </a:spcAft>
                  </a:pPr>
                  <a:r>
                    <a:rPr lang="en-US" dirty="0">
                      <a:latin typeface="Cambria Math" panose="02040503050406030204" pitchFamily="18" charset="0"/>
                      <a:ea typeface="Cambria Math" panose="02040503050406030204" pitchFamily="18" charset="0"/>
                      <a:cs typeface="Times New Roman" panose="02020603050405020304" pitchFamily="18" charset="0"/>
                    </a:rPr>
                    <a:t>2 + </a:t>
                  </a:r>
                  <a14:m>
                    <m:oMath xmlns:m="http://schemas.openxmlformats.org/officeDocument/2006/math">
                      <m: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oMath>
                  </a14:m>
                  <a:r>
                    <a:rPr lang="en-US" dirty="0">
                      <a:latin typeface="Cambria Math" panose="02040503050406030204" pitchFamily="18" charset="0"/>
                      <a:ea typeface="Cambria Math" panose="02040503050406030204" pitchFamily="18" charset="0"/>
                      <a:cs typeface="Times New Roman" panose="02020603050405020304" pitchFamily="18" charset="0"/>
                    </a:rPr>
                    <a:t> + 3</a:t>
                  </a:r>
                </a:p>
                <a:p>
                  <a:pPr>
                    <a:spcAft>
                      <a:spcPts val="600"/>
                    </a:spcAft>
                  </a:pPr>
                  <a:r>
                    <a:rPr lang="en-US" dirty="0">
                      <a:latin typeface="Cambria Math" panose="02040503050406030204" pitchFamily="18" charset="0"/>
                      <a:ea typeface="Cambria Math" panose="02040503050406030204" pitchFamily="18" charset="0"/>
                      <a:cs typeface="Times New Roman" panose="02020603050405020304" pitchFamily="18" charset="0"/>
                    </a:rPr>
                    <a:t>1 + </a:t>
                  </a:r>
                  <a14:m>
                    <m:oMath xmlns:m="http://schemas.openxmlformats.org/officeDocument/2006/math">
                      <m: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 </m:t>
                      </m:r>
                    </m:oMath>
                  </a14:m>
                  <a:r>
                    <a:rPr lang="en-US" dirty="0">
                      <a:latin typeface="Cambria Math" panose="02040503050406030204" pitchFamily="18" charset="0"/>
                      <a:ea typeface="Cambria Math" panose="02040503050406030204" pitchFamily="18" charset="0"/>
                      <a:cs typeface="Times New Roman" panose="02020603050405020304" pitchFamily="18" charset="0"/>
                    </a:rPr>
                    <a:t> + 4</a:t>
                  </a:r>
                </a:p>
                <a:p>
                  <a:pPr>
                    <a:spcAft>
                      <a:spcPts val="600"/>
                    </a:spcAft>
                  </a:pPr>
                  <a14:m>
                    <m:oMath xmlns:m="http://schemas.openxmlformats.org/officeDocument/2006/math">
                      <m:box>
                        <m:boxPr>
                          <m:ctrlPr>
                            <a:rPr lang="en-US"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boxPr>
                        <m:e>
                          <m:argPr>
                            <m:argSz m:val="-1"/>
                          </m:argPr>
                          <m:f>
                            <m:fPr>
                              <m:ctrlPr>
                                <a:rPr lang="en-US"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ctrlPr>
                            </m:fPr>
                            <m:num>
                              <m:r>
                                <a:rPr lang="en-US"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1</m:t>
                              </m:r>
                            </m:num>
                            <m:den>
                              <m:r>
                                <a:rPr lang="en-US" i="1" kern="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2</m:t>
                              </m:r>
                            </m:den>
                          </m:f>
                        </m:e>
                      </m:box>
                    </m:oMath>
                  </a14:m>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a:t>
                  </a:r>
                  <a14:m>
                    <m:oMath xmlns:m="http://schemas.openxmlformats.org/officeDocument/2006/math">
                      <m: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oMath>
                  </a14:m>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+ 3</a:t>
                  </a:r>
                </a:p>
                <a:p>
                  <a:pPr>
                    <a:spcAft>
                      <a:spcPts val="600"/>
                    </a:spcAft>
                  </a:pP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13 + 3</a:t>
                  </a:r>
                  <a: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h</a:t>
                  </a:r>
                </a:p>
                <a:p>
                  <a:pPr>
                    <a:spcAft>
                      <a:spcPts val="600"/>
                    </a:spcAft>
                  </a:pPr>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4</a:t>
                  </a:r>
                  <a14:m>
                    <m:oMath xmlns:m="http://schemas.openxmlformats.org/officeDocument/2006/math">
                      <m:r>
                        <a:rPr lang="en-US" i="1"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m:t>𝑥</m:t>
                      </m:r>
                    </m:oMath>
                  </a14:m>
                  <a:r>
                    <a:rPr lang="en-US" kern="0"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 + 17</a:t>
                  </a:r>
                  <a:r>
                    <a:rPr lang="en-US" dirty="0">
                      <a:latin typeface="Cambria Math" panose="02040503050406030204" pitchFamily="18" charset="0"/>
                      <a:ea typeface="Cambria Math" panose="02040503050406030204" pitchFamily="18" charset="0"/>
                      <a:cs typeface="Times New Roman" panose="02020603050405020304" pitchFamily="18" charset="0"/>
                    </a:rPr>
                    <a:t> </a:t>
                  </a:r>
                </a:p>
              </p:txBody>
            </p:sp>
          </mc:Choice>
          <mc:Fallback xmlns="">
            <p:sp>
              <p:nvSpPr>
                <p:cNvPr id="9" name="TextBox 8">
                  <a:extLst>
                    <a:ext uri="{FF2B5EF4-FFF2-40B4-BE49-F238E27FC236}">
                      <a16:creationId xmlns:a16="http://schemas.microsoft.com/office/drawing/2014/main" id="{0F2A3433-9E3A-FE46-A881-593C85384DD7}"/>
                    </a:ext>
                  </a:extLst>
                </p:cNvPr>
                <p:cNvSpPr txBox="1">
                  <a:spLocks noRot="1" noChangeAspect="1" noMove="1" noResize="1" noEditPoints="1" noAdjustHandles="1" noChangeArrowheads="1" noChangeShapeType="1" noTextEdit="1"/>
                </p:cNvSpPr>
                <p:nvPr/>
              </p:nvSpPr>
              <p:spPr>
                <a:xfrm>
                  <a:off x="5050389" y="2168698"/>
                  <a:ext cx="1196034" cy="2165914"/>
                </a:xfrm>
                <a:prstGeom prst="rect">
                  <a:avLst/>
                </a:prstGeom>
                <a:blipFill>
                  <a:blip r:embed="rId4"/>
                  <a:stretch>
                    <a:fillRect l="-4167" r="-1042" b="-3488"/>
                  </a:stretch>
                </a:blipFill>
              </p:spPr>
              <p:txBody>
                <a:bodyPr/>
                <a:lstStyle/>
                <a:p>
                  <a:r>
                    <a:rPr lang="en-US">
                      <a:noFill/>
                    </a:rPr>
                    <a:t> </a:t>
                  </a:r>
                </a:p>
              </p:txBody>
            </p:sp>
          </mc:Fallback>
        </mc:AlternateContent>
      </p:grpSp>
    </p:spTree>
    <p:extLst>
      <p:ext uri="{BB962C8B-B14F-4D97-AF65-F5344CB8AC3E}">
        <p14:creationId xmlns:p14="http://schemas.microsoft.com/office/powerpoint/2010/main" val="449758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1D922-C762-084E-8F5B-C29582503ADC}"/>
              </a:ext>
            </a:extLst>
          </p:cNvPr>
          <p:cNvSpPr>
            <a:spLocks noGrp="1"/>
          </p:cNvSpPr>
          <p:nvPr>
            <p:ph type="title"/>
          </p:nvPr>
        </p:nvSpPr>
        <p:spPr>
          <a:xfrm>
            <a:off x="1770685" y="237806"/>
            <a:ext cx="7886700" cy="1325563"/>
          </a:xfrm>
        </p:spPr>
        <p:txBody>
          <a:bodyPr/>
          <a:lstStyle/>
          <a:p>
            <a:r>
              <a:rPr lang="en-US" dirty="0"/>
              <a:t>Reversibility Practice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B628887-EED8-2848-AAE5-B113668CAE3C}"/>
                  </a:ext>
                </a:extLst>
              </p:cNvPr>
              <p:cNvSpPr>
                <a:spLocks noGrp="1"/>
              </p:cNvSpPr>
              <p:nvPr>
                <p:ph idx="1"/>
              </p:nvPr>
            </p:nvSpPr>
            <p:spPr>
              <a:xfrm>
                <a:off x="1770685" y="1563368"/>
                <a:ext cx="7675350" cy="4351338"/>
              </a:xfrm>
            </p:spPr>
            <p:txBody>
              <a:bodyPr/>
              <a:lstStyle/>
              <a:p>
                <a:r>
                  <a:rPr lang="en-US" dirty="0"/>
                  <a:t>5 + </a:t>
                </a:r>
                <a:r>
                  <a:rPr lang="en-US" i="1" dirty="0"/>
                  <a:t>c</a:t>
                </a:r>
                <a:r>
                  <a:rPr lang="en-US" dirty="0"/>
                  <a:t> </a:t>
                </a:r>
              </a:p>
              <a:p>
                <a:r>
                  <a:rPr lang="en-US" dirty="0">
                    <a:ea typeface="Cambria Math" panose="02040503050406030204" pitchFamily="18" charset="0"/>
                  </a:rPr>
                  <a:t> </a:t>
                </a:r>
                <a14:m>
                  <m:oMath xmlns:m="http://schemas.openxmlformats.org/officeDocument/2006/math">
                    <m:f>
                      <m:fPr>
                        <m:ctrlPr>
                          <a:rPr lang="en-US" sz="3600" i="1" smtClean="0">
                            <a:latin typeface="Cambria Math" panose="02040503050406030204" pitchFamily="18" charset="0"/>
                            <a:ea typeface="Cambria Math" panose="02040503050406030204" pitchFamily="18" charset="0"/>
                          </a:rPr>
                        </m:ctrlPr>
                      </m:fPr>
                      <m:num>
                        <m:r>
                          <a:rPr lang="en-US" sz="3600" b="0" i="1" smtClean="0">
                            <a:latin typeface="Cambria Math" panose="02040503050406030204" pitchFamily="18" charset="0"/>
                            <a:ea typeface="Cambria Math" panose="02040503050406030204" pitchFamily="18" charset="0"/>
                          </a:rPr>
                          <m:t>𝑐</m:t>
                        </m:r>
                      </m:num>
                      <m:den>
                        <m:r>
                          <a:rPr lang="en-US" sz="3600" b="0" i="1" smtClean="0">
                            <a:latin typeface="Cambria Math" panose="02040503050406030204" pitchFamily="18" charset="0"/>
                            <a:ea typeface="Cambria Math" panose="02040503050406030204" pitchFamily="18" charset="0"/>
                          </a:rPr>
                          <m:t>−4</m:t>
                        </m:r>
                      </m:den>
                    </m:f>
                  </m:oMath>
                </a14:m>
                <a:endParaRPr lang="en-US" sz="3600" dirty="0">
                  <a:ea typeface="Cambria Math" panose="02040503050406030204" pitchFamily="18" charset="0"/>
                </a:endParaRPr>
              </a:p>
              <a:p>
                <a:r>
                  <a:rPr lang="en-US" dirty="0"/>
                  <a:t>– 3 – c</a:t>
                </a:r>
                <a:endParaRPr lang="en-US" i="1" dirty="0"/>
              </a:p>
              <a:p>
                <a14:m>
                  <m:oMath xmlns:m="http://schemas.openxmlformats.org/officeDocument/2006/math">
                    <m:f>
                      <m:fPr>
                        <m:ctrlPr>
                          <a:rPr lang="en-US" sz="3600" i="1" dirty="0" smtClean="0">
                            <a:latin typeface="Cambria Math" panose="02040503050406030204" pitchFamily="18" charset="0"/>
                          </a:rPr>
                        </m:ctrlPr>
                      </m:fPr>
                      <m:num>
                        <m:r>
                          <a:rPr lang="en-US" sz="3600" b="0" i="0" dirty="0" smtClean="0">
                            <a:latin typeface="Cambria Math" panose="02040503050406030204" pitchFamily="18" charset="0"/>
                          </a:rPr>
                          <m:t>−</m:t>
                        </m:r>
                        <m:r>
                          <m:rPr>
                            <m:sty m:val="p"/>
                          </m:rPr>
                          <a:rPr lang="en-US" sz="3600" b="0" i="0" dirty="0" smtClean="0">
                            <a:latin typeface="Cambria Math" panose="02040503050406030204" pitchFamily="18" charset="0"/>
                          </a:rPr>
                          <m:t>c</m:t>
                        </m:r>
                      </m:num>
                      <m:den>
                        <m:r>
                          <a:rPr lang="en-US" sz="3600" b="0" i="0" dirty="0" smtClean="0">
                            <a:latin typeface="Cambria Math" panose="02040503050406030204" pitchFamily="18" charset="0"/>
                          </a:rPr>
                          <m:t>4</m:t>
                        </m:r>
                      </m:den>
                    </m:f>
                  </m:oMath>
                </a14:m>
                <a:endParaRPr lang="en-US" sz="3600" dirty="0"/>
              </a:p>
              <a:p>
                <a:r>
                  <a:rPr lang="en-US" i="1" dirty="0"/>
                  <a:t>c</a:t>
                </a:r>
                <a:r>
                  <a:rPr lang="en-US" dirty="0"/>
                  <a:t> – (–5)</a:t>
                </a:r>
              </a:p>
              <a:p>
                <a:r>
                  <a:rPr lang="en-US" i="1" dirty="0"/>
                  <a:t>–(</a:t>
                </a:r>
                <a:r>
                  <a:rPr lang="en-US" dirty="0"/>
                  <a:t>u)</a:t>
                </a:r>
                <a:r>
                  <a:rPr lang="en-US" i="1" dirty="0"/>
                  <a:t>c</a:t>
                </a:r>
                <a:r>
                  <a:rPr lang="en-US" dirty="0"/>
                  <a:t> </a:t>
                </a:r>
              </a:p>
              <a:p>
                <a:r>
                  <a:rPr lang="en-US" dirty="0"/>
                  <a:t>2</a:t>
                </a:r>
                <a:r>
                  <a:rPr lang="en-US" i="1" dirty="0"/>
                  <a:t>x</a:t>
                </a:r>
                <a:r>
                  <a:rPr lang="en-US" dirty="0"/>
                  <a:t> + 9</a:t>
                </a:r>
              </a:p>
              <a:p>
                <a:endParaRPr lang="en-US" i="1" dirty="0"/>
              </a:p>
            </p:txBody>
          </p:sp>
        </mc:Choice>
        <mc:Fallback xmlns="">
          <p:sp>
            <p:nvSpPr>
              <p:cNvPr id="3" name="Content Placeholder 2">
                <a:extLst>
                  <a:ext uri="{FF2B5EF4-FFF2-40B4-BE49-F238E27FC236}">
                    <a16:creationId xmlns:a16="http://schemas.microsoft.com/office/drawing/2014/main" id="{5B628887-EED8-2848-AAE5-B113668CAE3C}"/>
                  </a:ext>
                </a:extLst>
              </p:cNvPr>
              <p:cNvSpPr>
                <a:spLocks noGrp="1" noRot="1" noChangeAspect="1" noMove="1" noResize="1" noEditPoints="1" noAdjustHandles="1" noChangeArrowheads="1" noChangeShapeType="1" noTextEdit="1"/>
              </p:cNvSpPr>
              <p:nvPr>
                <p:ph idx="1"/>
              </p:nvPr>
            </p:nvSpPr>
            <p:spPr>
              <a:xfrm>
                <a:off x="1770685" y="1563368"/>
                <a:ext cx="7675350" cy="4351338"/>
              </a:xfrm>
              <a:blipFill>
                <a:blip r:embed="rId3"/>
                <a:stretch>
                  <a:fillRect l="-1488" t="-1453" b="-3198"/>
                </a:stretch>
              </a:blipFill>
            </p:spPr>
            <p:txBody>
              <a:bodyPr/>
              <a:lstStyle/>
              <a:p>
                <a:r>
                  <a:rPr lang="en-US">
                    <a:noFill/>
                  </a:rPr>
                  <a:t> </a:t>
                </a:r>
              </a:p>
            </p:txBody>
          </p:sp>
        </mc:Fallback>
      </mc:AlternateContent>
    </p:spTree>
    <p:extLst>
      <p:ext uri="{BB962C8B-B14F-4D97-AF65-F5344CB8AC3E}">
        <p14:creationId xmlns:p14="http://schemas.microsoft.com/office/powerpoint/2010/main" val="4161855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717B6-E622-A347-9B14-E4D8E0995BB7}"/>
              </a:ext>
            </a:extLst>
          </p:cNvPr>
          <p:cNvSpPr>
            <a:spLocks noGrp="1"/>
          </p:cNvSpPr>
          <p:nvPr>
            <p:ph type="title"/>
          </p:nvPr>
        </p:nvSpPr>
        <p:spPr/>
        <p:txBody>
          <a:bodyPr/>
          <a:lstStyle/>
          <a:p>
            <a:r>
              <a:rPr lang="en-US" dirty="0"/>
              <a:t>What is a Flexibility Question?</a:t>
            </a:r>
          </a:p>
        </p:txBody>
      </p:sp>
      <p:sp>
        <p:nvSpPr>
          <p:cNvPr id="3" name="Content Placeholder 2">
            <a:extLst>
              <a:ext uri="{FF2B5EF4-FFF2-40B4-BE49-F238E27FC236}">
                <a16:creationId xmlns:a16="http://schemas.microsoft.com/office/drawing/2014/main" id="{E549B89E-E8AB-E147-8C06-E45B52A95935}"/>
              </a:ext>
            </a:extLst>
          </p:cNvPr>
          <p:cNvSpPr>
            <a:spLocks noGrp="1"/>
          </p:cNvSpPr>
          <p:nvPr>
            <p:ph idx="1"/>
          </p:nvPr>
        </p:nvSpPr>
        <p:spPr/>
        <p:txBody>
          <a:bodyPr>
            <a:normAutofit lnSpcReduction="10000"/>
          </a:bodyPr>
          <a:lstStyle/>
          <a:p>
            <a:pPr>
              <a:spcAft>
                <a:spcPts val="900"/>
              </a:spcAft>
            </a:pPr>
            <a:r>
              <a:rPr lang="en-US" dirty="0">
                <a:solidFill>
                  <a:schemeClr val="tx2"/>
                </a:solidFill>
              </a:rPr>
              <a:t>Flexibility questions support students’ development of multiple ways of finding relationships among problems, their solutions, and solution methods.</a:t>
            </a:r>
          </a:p>
          <a:p>
            <a:r>
              <a:rPr lang="en-US" dirty="0">
                <a:solidFill>
                  <a:schemeClr val="tx2"/>
                </a:solidFill>
              </a:rPr>
              <a:t>These questions help students to expand their repertoire of strategies and broaden their perspectives about particular concepts and skills by seeing connections within and across problem types.</a:t>
            </a:r>
          </a:p>
          <a:p>
            <a:endParaRPr lang="en-US" dirty="0"/>
          </a:p>
        </p:txBody>
      </p:sp>
    </p:spTree>
    <p:extLst>
      <p:ext uri="{BB962C8B-B14F-4D97-AF65-F5344CB8AC3E}">
        <p14:creationId xmlns:p14="http://schemas.microsoft.com/office/powerpoint/2010/main" val="3228522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761B7-F9BB-1B41-9305-1F5FF4BF27A9}"/>
              </a:ext>
            </a:extLst>
          </p:cNvPr>
          <p:cNvSpPr>
            <a:spLocks noGrp="1"/>
          </p:cNvSpPr>
          <p:nvPr>
            <p:ph type="title"/>
          </p:nvPr>
        </p:nvSpPr>
        <p:spPr/>
        <p:txBody>
          <a:bodyPr/>
          <a:lstStyle/>
          <a:p>
            <a:pPr algn="ctr"/>
            <a:r>
              <a:rPr lang="en-US" dirty="0"/>
              <a:t>Two Types of Flexibility Questions</a:t>
            </a:r>
          </a:p>
        </p:txBody>
      </p:sp>
      <p:sp>
        <p:nvSpPr>
          <p:cNvPr id="3" name="Content Placeholder 2">
            <a:extLst>
              <a:ext uri="{FF2B5EF4-FFF2-40B4-BE49-F238E27FC236}">
                <a16:creationId xmlns:a16="http://schemas.microsoft.com/office/drawing/2014/main" id="{1B03C9D2-05C3-DE4F-901C-C9AF8C35452B}"/>
              </a:ext>
            </a:extLst>
          </p:cNvPr>
          <p:cNvSpPr>
            <a:spLocks noGrp="1"/>
          </p:cNvSpPr>
          <p:nvPr>
            <p:ph idx="1"/>
          </p:nvPr>
        </p:nvSpPr>
        <p:spPr/>
        <p:txBody>
          <a:bodyPr>
            <a:normAutofit/>
          </a:bodyPr>
          <a:lstStyle/>
          <a:p>
            <a:pPr marL="0" indent="0">
              <a:buNone/>
            </a:pPr>
            <a:r>
              <a:rPr lang="en-US" dirty="0">
                <a:solidFill>
                  <a:schemeClr val="tx2"/>
                </a:solidFill>
              </a:rPr>
              <a:t>Type 1:</a:t>
            </a:r>
          </a:p>
          <a:p>
            <a:r>
              <a:rPr lang="en-US" dirty="0">
                <a:solidFill>
                  <a:schemeClr val="tx2"/>
                </a:solidFill>
              </a:rPr>
              <a:t>Students are asked to identify how problems are alike and how they are different.</a:t>
            </a:r>
          </a:p>
          <a:p>
            <a:pPr marL="0" indent="0">
              <a:buNone/>
            </a:pPr>
            <a:endParaRPr lang="en-US" dirty="0">
              <a:solidFill>
                <a:schemeClr val="tx2"/>
              </a:solidFill>
            </a:endParaRPr>
          </a:p>
          <a:p>
            <a:pPr marL="0" indent="0">
              <a:buNone/>
            </a:pPr>
            <a:r>
              <a:rPr lang="en-US" dirty="0">
                <a:solidFill>
                  <a:schemeClr val="tx2"/>
                </a:solidFill>
              </a:rPr>
              <a:t>Type 2:</a:t>
            </a:r>
          </a:p>
          <a:p>
            <a:r>
              <a:rPr lang="en-US" dirty="0">
                <a:solidFill>
                  <a:schemeClr val="tx2"/>
                </a:solidFill>
              </a:rPr>
              <a:t>Students are asked to solve a problem in multiple ways. </a:t>
            </a:r>
          </a:p>
          <a:p>
            <a:endParaRPr lang="en-US" dirty="0"/>
          </a:p>
        </p:txBody>
      </p:sp>
    </p:spTree>
    <p:extLst>
      <p:ext uri="{BB962C8B-B14F-4D97-AF65-F5344CB8AC3E}">
        <p14:creationId xmlns:p14="http://schemas.microsoft.com/office/powerpoint/2010/main" val="509998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A9730-0271-6A48-A6F9-F025DA04FDC0}"/>
              </a:ext>
            </a:extLst>
          </p:cNvPr>
          <p:cNvSpPr>
            <a:spLocks noGrp="1"/>
          </p:cNvSpPr>
          <p:nvPr>
            <p:ph type="title"/>
          </p:nvPr>
        </p:nvSpPr>
        <p:spPr/>
        <p:txBody>
          <a:bodyPr/>
          <a:lstStyle/>
          <a:p>
            <a:r>
              <a:rPr lang="en-US" dirty="0"/>
              <a:t>Flexibility Practice</a:t>
            </a:r>
          </a:p>
        </p:txBody>
      </p:sp>
      <p:sp>
        <p:nvSpPr>
          <p:cNvPr id="3" name="Content Placeholder 2">
            <a:extLst>
              <a:ext uri="{FF2B5EF4-FFF2-40B4-BE49-F238E27FC236}">
                <a16:creationId xmlns:a16="http://schemas.microsoft.com/office/drawing/2014/main" id="{85ECE64C-63F5-F941-9D2E-D2B6CEB32038}"/>
              </a:ext>
            </a:extLst>
          </p:cNvPr>
          <p:cNvSpPr>
            <a:spLocks noGrp="1"/>
          </p:cNvSpPr>
          <p:nvPr>
            <p:ph idx="1"/>
          </p:nvPr>
        </p:nvSpPr>
        <p:spPr>
          <a:xfrm>
            <a:off x="1443789" y="1594132"/>
            <a:ext cx="8016827" cy="4351338"/>
          </a:xfrm>
        </p:spPr>
        <p:txBody>
          <a:bodyPr/>
          <a:lstStyle/>
          <a:p>
            <a:pPr indent="-447675"/>
            <a:r>
              <a:rPr lang="en-US" dirty="0"/>
              <a:t>Evaluate each expression. </a:t>
            </a:r>
          </a:p>
          <a:p>
            <a:pPr marL="0" indent="0" algn="ctr">
              <a:buNone/>
            </a:pPr>
            <a:r>
              <a:rPr lang="en-US" i="1" dirty="0"/>
              <a:t>c</a:t>
            </a:r>
            <a:r>
              <a:rPr lang="en-US" dirty="0"/>
              <a:t> = –4</a:t>
            </a:r>
          </a:p>
          <a:p>
            <a:pPr indent="0">
              <a:buNone/>
            </a:pPr>
            <a:r>
              <a:rPr lang="en-US" dirty="0"/>
              <a:t>6 + </a:t>
            </a:r>
            <a:r>
              <a:rPr lang="en-US" i="1" dirty="0"/>
              <a:t>c</a:t>
            </a:r>
            <a:r>
              <a:rPr lang="en-US" dirty="0"/>
              <a:t> </a:t>
            </a:r>
          </a:p>
          <a:p>
            <a:pPr indent="0">
              <a:buNone/>
            </a:pPr>
            <a:r>
              <a:rPr lang="en-US" dirty="0"/>
              <a:t>7 + </a:t>
            </a:r>
            <a:r>
              <a:rPr lang="en-US" i="1" dirty="0"/>
              <a:t>c</a:t>
            </a:r>
            <a:endParaRPr lang="en-US" dirty="0"/>
          </a:p>
          <a:p>
            <a:pPr indent="0">
              <a:buNone/>
            </a:pPr>
            <a:r>
              <a:rPr lang="en-US" dirty="0"/>
              <a:t>8 + </a:t>
            </a:r>
            <a:r>
              <a:rPr lang="en-US" i="1" dirty="0"/>
              <a:t>c</a:t>
            </a:r>
            <a:endParaRPr lang="en-US" dirty="0"/>
          </a:p>
          <a:p>
            <a:pPr marL="0" indent="0">
              <a:buNone/>
            </a:pPr>
            <a:endParaRPr lang="en-US" dirty="0"/>
          </a:p>
          <a:p>
            <a:pPr marL="0" indent="0">
              <a:buNone/>
            </a:pPr>
            <a:r>
              <a:rPr lang="en-US" dirty="0"/>
              <a:t>What do you notice?</a:t>
            </a:r>
          </a:p>
        </p:txBody>
      </p:sp>
    </p:spTree>
    <p:extLst>
      <p:ext uri="{BB962C8B-B14F-4D97-AF65-F5344CB8AC3E}">
        <p14:creationId xmlns:p14="http://schemas.microsoft.com/office/powerpoint/2010/main" val="2951029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717B6-E622-A347-9B14-E4D8E0995BB7}"/>
              </a:ext>
            </a:extLst>
          </p:cNvPr>
          <p:cNvSpPr>
            <a:spLocks noGrp="1"/>
          </p:cNvSpPr>
          <p:nvPr>
            <p:ph type="title"/>
          </p:nvPr>
        </p:nvSpPr>
        <p:spPr/>
        <p:txBody>
          <a:bodyPr/>
          <a:lstStyle/>
          <a:p>
            <a:pPr algn="ctr"/>
            <a:r>
              <a:rPr lang="en-US" dirty="0"/>
              <a:t>What is a Generalization Question?</a:t>
            </a:r>
          </a:p>
        </p:txBody>
      </p:sp>
      <p:sp>
        <p:nvSpPr>
          <p:cNvPr id="3" name="Content Placeholder 2">
            <a:extLst>
              <a:ext uri="{FF2B5EF4-FFF2-40B4-BE49-F238E27FC236}">
                <a16:creationId xmlns:a16="http://schemas.microsoft.com/office/drawing/2014/main" id="{E549B89E-E8AB-E147-8C06-E45B52A95935}"/>
              </a:ext>
            </a:extLst>
          </p:cNvPr>
          <p:cNvSpPr>
            <a:spLocks noGrp="1"/>
          </p:cNvSpPr>
          <p:nvPr>
            <p:ph idx="1"/>
          </p:nvPr>
        </p:nvSpPr>
        <p:spPr>
          <a:xfrm>
            <a:off x="1020279" y="1609871"/>
            <a:ext cx="9981398" cy="4351338"/>
          </a:xfrm>
        </p:spPr>
        <p:txBody>
          <a:bodyPr>
            <a:normAutofit/>
          </a:bodyPr>
          <a:lstStyle/>
          <a:p>
            <a:r>
              <a:rPr lang="en-US" dirty="0">
                <a:solidFill>
                  <a:schemeClr val="tx2"/>
                </a:solidFill>
              </a:rPr>
              <a:t>Generalization questions aim to create statements about patterns observed within problem classes so that students can use them to predict answers or check the reasonableness of their responses.</a:t>
            </a:r>
          </a:p>
          <a:p>
            <a:r>
              <a:rPr lang="en-US" dirty="0">
                <a:solidFill>
                  <a:schemeClr val="tx2"/>
                </a:solidFill>
              </a:rPr>
              <a:t>Generalization questions focus on specific patterns that are identified in classes of problems, or students are asked to create a specific example of a problem from a generalization.</a:t>
            </a:r>
          </a:p>
          <a:p>
            <a:endParaRPr lang="en-US" dirty="0"/>
          </a:p>
        </p:txBody>
      </p:sp>
    </p:spTree>
    <p:extLst>
      <p:ext uri="{BB962C8B-B14F-4D97-AF65-F5344CB8AC3E}">
        <p14:creationId xmlns:p14="http://schemas.microsoft.com/office/powerpoint/2010/main" val="748591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717B6-E622-A347-9B14-E4D8E0995BB7}"/>
              </a:ext>
            </a:extLst>
          </p:cNvPr>
          <p:cNvSpPr>
            <a:spLocks noGrp="1"/>
          </p:cNvSpPr>
          <p:nvPr>
            <p:ph type="title"/>
          </p:nvPr>
        </p:nvSpPr>
        <p:spPr/>
        <p:txBody>
          <a:bodyPr/>
          <a:lstStyle/>
          <a:p>
            <a:pPr algn="ctr"/>
            <a:r>
              <a:rPr lang="en-US" dirty="0"/>
              <a:t>Generalization Questions </a:t>
            </a:r>
          </a:p>
        </p:txBody>
      </p:sp>
      <p:sp>
        <p:nvSpPr>
          <p:cNvPr id="3" name="Content Placeholder 2">
            <a:extLst>
              <a:ext uri="{FF2B5EF4-FFF2-40B4-BE49-F238E27FC236}">
                <a16:creationId xmlns:a16="http://schemas.microsoft.com/office/drawing/2014/main" id="{E549B89E-E8AB-E147-8C06-E45B52A95935}"/>
              </a:ext>
            </a:extLst>
          </p:cNvPr>
          <p:cNvSpPr>
            <a:spLocks noGrp="1"/>
          </p:cNvSpPr>
          <p:nvPr>
            <p:ph idx="1"/>
          </p:nvPr>
        </p:nvSpPr>
        <p:spPr/>
        <p:txBody>
          <a:bodyPr/>
          <a:lstStyle/>
          <a:p>
            <a:r>
              <a:rPr lang="en-US" dirty="0">
                <a:solidFill>
                  <a:schemeClr val="tx2"/>
                </a:solidFill>
              </a:rPr>
              <a:t>May be framed like:</a:t>
            </a:r>
          </a:p>
          <a:p>
            <a:pPr marL="457200" lvl="1" indent="0">
              <a:spcAft>
                <a:spcPts val="900"/>
              </a:spcAft>
              <a:buNone/>
            </a:pPr>
            <a:r>
              <a:rPr lang="en-US" sz="2400" dirty="0">
                <a:solidFill>
                  <a:schemeClr val="tx2"/>
                </a:solidFill>
              </a:rPr>
              <a:t>1. Ask students what they notice</a:t>
            </a:r>
          </a:p>
          <a:p>
            <a:pPr marL="801688" lvl="1" indent="0">
              <a:spcAft>
                <a:spcPts val="900"/>
              </a:spcAft>
              <a:buNone/>
            </a:pPr>
            <a:r>
              <a:rPr lang="en-US" sz="2400" dirty="0">
                <a:solidFill>
                  <a:schemeClr val="tx2"/>
                </a:solidFill>
              </a:rPr>
              <a:t> or </a:t>
            </a:r>
          </a:p>
          <a:p>
            <a:pPr marL="801688" lvl="1" indent="-344488">
              <a:buNone/>
            </a:pPr>
            <a:r>
              <a:rPr lang="en-US" sz="2400" dirty="0">
                <a:solidFill>
                  <a:schemeClr val="tx2"/>
                </a:solidFill>
              </a:rPr>
              <a:t>2. Teachers may present a series of problems that lead to asking students what they notice.</a:t>
            </a:r>
          </a:p>
          <a:p>
            <a:pPr marL="0" indent="0">
              <a:buNone/>
            </a:pPr>
            <a:endParaRPr lang="en-US" dirty="0"/>
          </a:p>
        </p:txBody>
      </p:sp>
    </p:spTree>
    <p:extLst>
      <p:ext uri="{BB962C8B-B14F-4D97-AF65-F5344CB8AC3E}">
        <p14:creationId xmlns:p14="http://schemas.microsoft.com/office/powerpoint/2010/main" val="40666746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A9730-0271-6A48-A6F9-F025DA04FDC0}"/>
              </a:ext>
            </a:extLst>
          </p:cNvPr>
          <p:cNvSpPr>
            <a:spLocks noGrp="1"/>
          </p:cNvSpPr>
          <p:nvPr>
            <p:ph type="title"/>
          </p:nvPr>
        </p:nvSpPr>
        <p:spPr/>
        <p:txBody>
          <a:bodyPr/>
          <a:lstStyle/>
          <a:p>
            <a:r>
              <a:rPr lang="en-US" dirty="0"/>
              <a:t>Generalizability Practice</a:t>
            </a:r>
          </a:p>
        </p:txBody>
      </p:sp>
      <p:sp>
        <p:nvSpPr>
          <p:cNvPr id="3" name="Content Placeholder 2">
            <a:extLst>
              <a:ext uri="{FF2B5EF4-FFF2-40B4-BE49-F238E27FC236}">
                <a16:creationId xmlns:a16="http://schemas.microsoft.com/office/drawing/2014/main" id="{85ECE64C-63F5-F941-9D2E-D2B6CEB32038}"/>
              </a:ext>
            </a:extLst>
          </p:cNvPr>
          <p:cNvSpPr>
            <a:spLocks noGrp="1"/>
          </p:cNvSpPr>
          <p:nvPr>
            <p:ph idx="1"/>
          </p:nvPr>
        </p:nvSpPr>
        <p:spPr>
          <a:xfrm>
            <a:off x="1424539" y="1594132"/>
            <a:ext cx="8036077" cy="4351338"/>
          </a:xfrm>
        </p:spPr>
        <p:txBody>
          <a:bodyPr/>
          <a:lstStyle/>
          <a:p>
            <a:pPr>
              <a:spcAft>
                <a:spcPts val="900"/>
              </a:spcAft>
            </a:pPr>
            <a:r>
              <a:rPr lang="en-US" dirty="0">
                <a:solidFill>
                  <a:schemeClr val="tx2"/>
                </a:solidFill>
              </a:rPr>
              <a:t>4+3=7</a:t>
            </a:r>
          </a:p>
          <a:p>
            <a:pPr>
              <a:spcAft>
                <a:spcPts val="900"/>
              </a:spcAft>
            </a:pPr>
            <a:r>
              <a:rPr lang="en-US" dirty="0">
                <a:solidFill>
                  <a:schemeClr val="tx2"/>
                </a:solidFill>
              </a:rPr>
              <a:t>28+65=83</a:t>
            </a:r>
          </a:p>
          <a:p>
            <a:r>
              <a:rPr lang="en-US" dirty="0">
                <a:solidFill>
                  <a:schemeClr val="tx2"/>
                </a:solidFill>
              </a:rPr>
              <a:t>179+44=223</a:t>
            </a:r>
          </a:p>
          <a:p>
            <a:endParaRPr lang="en-US" dirty="0">
              <a:solidFill>
                <a:schemeClr val="tx2"/>
              </a:solidFill>
            </a:endParaRPr>
          </a:p>
          <a:p>
            <a:r>
              <a:rPr lang="en-US" dirty="0">
                <a:solidFill>
                  <a:schemeClr val="tx2"/>
                </a:solidFill>
              </a:rPr>
              <a:t>What do you notice?</a:t>
            </a:r>
          </a:p>
        </p:txBody>
      </p:sp>
    </p:spTree>
    <p:extLst>
      <p:ext uri="{BB962C8B-B14F-4D97-AF65-F5344CB8AC3E}">
        <p14:creationId xmlns:p14="http://schemas.microsoft.com/office/powerpoint/2010/main" val="3555389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77CA5D1-9170-4508-28E2-E514A9D7AC4A}"/>
              </a:ext>
            </a:extLst>
          </p:cNvPr>
          <p:cNvSpPr txBox="1"/>
          <p:nvPr/>
        </p:nvSpPr>
        <p:spPr>
          <a:xfrm>
            <a:off x="624840" y="1936264"/>
            <a:ext cx="11430000" cy="4143861"/>
          </a:xfrm>
          <a:prstGeom prst="rect">
            <a:avLst/>
          </a:prstGeom>
        </p:spPr>
        <p:txBody>
          <a:bodyPr vert="horz" lIns="91440" tIns="45720" rIns="91440" bIns="45720" rtlCol="0">
            <a:normAutofit/>
          </a:bodyPr>
          <a:lstStyle/>
          <a:p>
            <a:pPr defTabSz="914377">
              <a:lnSpc>
                <a:spcPct val="90000"/>
              </a:lnSpc>
              <a:spcAft>
                <a:spcPts val="600"/>
              </a:spcAft>
              <a:buClr>
                <a:srgbClr val="570100"/>
              </a:buClr>
              <a:buSzPct val="80000"/>
            </a:pPr>
            <a:r>
              <a:rPr lang="en-US" sz="1700" dirty="0">
                <a:solidFill>
                  <a:srgbClr val="570100"/>
                </a:solidFill>
                <a:latin typeface="Century" panose="02040604050505020304" pitchFamily="18" charset="0"/>
                <a:cs typeface="Times New Roman" panose="02020603050405020304" pitchFamily="18" charset="0"/>
              </a:rPr>
              <a:t>The contents of this presentation were developed under a cooperative agreement with the U.S. Department of Education, Office of Special Education Programs (PR Award # H326M170003). However, those contents do not necessarily represent the policy of the Department of Education, and you should not assume endorsement by the Federal Government. Tina Diamond, Ph.D. served as the project officer. This product is in the public domain. Authorization to reproduce it in whole or in part is granted. While permission to reprint this publication is not necessary, the citation should be:</a:t>
            </a:r>
          </a:p>
          <a:p>
            <a:pPr defTabSz="914377">
              <a:lnSpc>
                <a:spcPct val="90000"/>
              </a:lnSpc>
              <a:spcAft>
                <a:spcPts val="600"/>
              </a:spcAft>
              <a:buClr>
                <a:srgbClr val="570100"/>
              </a:buClr>
              <a:buSzPct val="80000"/>
            </a:pPr>
            <a:endParaRPr lang="en-US" sz="1700" dirty="0">
              <a:solidFill>
                <a:srgbClr val="570100"/>
              </a:solidFill>
              <a:latin typeface="Century" panose="02040604050505020304" pitchFamily="18" charset="0"/>
              <a:cs typeface="Times New Roman" panose="02020603050405020304" pitchFamily="18" charset="0"/>
            </a:endParaRPr>
          </a:p>
          <a:p>
            <a:pPr defTabSz="914377">
              <a:lnSpc>
                <a:spcPct val="90000"/>
              </a:lnSpc>
              <a:spcAft>
                <a:spcPts val="600"/>
              </a:spcAft>
              <a:buClr>
                <a:srgbClr val="570100"/>
              </a:buClr>
              <a:buSzPct val="80000"/>
            </a:pPr>
            <a:r>
              <a:rPr lang="en-US" sz="1700" spc="-25" dirty="0">
                <a:solidFill>
                  <a:srgbClr val="570100"/>
                </a:solidFill>
                <a:effectLst/>
                <a:latin typeface="Century" panose="02040604050505020304" pitchFamily="18" charset="0"/>
                <a:cs typeface="Times New Roman" panose="02020603050405020304" pitchFamily="18" charset="0"/>
              </a:rPr>
              <a:t>Title of the Project. (date).  Title of the document, Location of the Project, Author(s).</a:t>
            </a:r>
          </a:p>
          <a:p>
            <a:pPr defTabSz="914377">
              <a:lnSpc>
                <a:spcPct val="90000"/>
              </a:lnSpc>
              <a:spcAft>
                <a:spcPts val="600"/>
              </a:spcAft>
              <a:buClr>
                <a:srgbClr val="570100"/>
              </a:buClr>
              <a:buSzPct val="80000"/>
            </a:pPr>
            <a:endParaRPr lang="en-US" sz="1700" dirty="0">
              <a:solidFill>
                <a:srgbClr val="570100"/>
              </a:solidFill>
              <a:latin typeface="Century" panose="02040604050505020304" pitchFamily="18" charset="0"/>
              <a:cs typeface="Times New Roman" panose="02020603050405020304" pitchFamily="18" charset="0"/>
            </a:endParaRPr>
          </a:p>
          <a:p>
            <a:pPr defTabSz="914377">
              <a:lnSpc>
                <a:spcPct val="90000"/>
              </a:lnSpc>
              <a:spcAft>
                <a:spcPts val="600"/>
              </a:spcAft>
              <a:buClr>
                <a:srgbClr val="570100"/>
              </a:buClr>
              <a:buSzPct val="80000"/>
            </a:pPr>
            <a:r>
              <a:rPr lang="en-US" sz="1700" dirty="0">
                <a:solidFill>
                  <a:srgbClr val="570100"/>
                </a:solidFill>
                <a:effectLst/>
                <a:latin typeface="Century" panose="02040604050505020304" pitchFamily="18" charset="0"/>
                <a:cs typeface="Times New Roman" panose="02020603050405020304" pitchFamily="18" charset="0"/>
              </a:rPr>
              <a:t>Furthermore, this presentation</a:t>
            </a:r>
            <a:r>
              <a:rPr lang="en-US" sz="1700" b="1" dirty="0">
                <a:solidFill>
                  <a:srgbClr val="570100"/>
                </a:solidFill>
                <a:effectLst/>
                <a:latin typeface="Century" panose="02040604050505020304" pitchFamily="18" charset="0"/>
                <a:cs typeface="Times New Roman" panose="02020603050405020304" pitchFamily="18" charset="0"/>
              </a:rPr>
              <a:t> </a:t>
            </a:r>
            <a:r>
              <a:rPr lang="en-US" sz="1700" dirty="0">
                <a:solidFill>
                  <a:srgbClr val="570100"/>
                </a:solidFill>
                <a:effectLst/>
                <a:latin typeface="Century" panose="02040604050505020304" pitchFamily="18" charset="0"/>
                <a:cs typeface="Times New Roman" panose="02020603050405020304" pitchFamily="18" charset="0"/>
              </a:rPr>
              <a:t>contains information from other public and private organizations that may be useful to the reader; these materials are merely examples of resources that may be available. Inclusion of this information does not constitute an endorsement by the U.S. Department of Education of any products or services offered or views expressed. This publication also contains hyperlinks and URLs created and maintained by outside organizations and provided for the reader's convenience. The Department is not responsible for the accuracy of this information.</a:t>
            </a:r>
          </a:p>
        </p:txBody>
      </p:sp>
      <p:sp>
        <p:nvSpPr>
          <p:cNvPr id="8" name="Slide Number Placeholder 3">
            <a:extLst>
              <a:ext uri="{FF2B5EF4-FFF2-40B4-BE49-F238E27FC236}">
                <a16:creationId xmlns:a16="http://schemas.microsoft.com/office/drawing/2014/main" id="{30AFE1D6-D2F9-E0B8-B34F-C6FD5C9D2069}"/>
              </a:ext>
            </a:extLst>
          </p:cNvPr>
          <p:cNvSpPr>
            <a:spLocks noGrp="1"/>
          </p:cNvSpPr>
          <p:nvPr>
            <p:ph type="sldNum" sz="quarter" idx="12"/>
          </p:nvPr>
        </p:nvSpPr>
        <p:spPr>
          <a:xfrm>
            <a:off x="9332663" y="6323752"/>
            <a:ext cx="1706217" cy="365125"/>
          </a:xfrm>
        </p:spPr>
        <p:txBody>
          <a:bodyPr vert="horz" lIns="91440" tIns="45720" rIns="91440" bIns="45720" rtlCol="0" anchor="ctr">
            <a:normAutofit/>
          </a:bodyPr>
          <a:lstStyle/>
          <a:p>
            <a:pPr>
              <a:spcAft>
                <a:spcPts val="600"/>
              </a:spcAft>
            </a:pPr>
            <a:fld id="{C2926BDF-0A3D-4892-9CBE-21B5FA37E613}" type="slidenum">
              <a:rPr lang="en-US" smtClean="0"/>
              <a:pPr>
                <a:spcAft>
                  <a:spcPts val="600"/>
                </a:spcAft>
              </a:pPr>
              <a:t>2</a:t>
            </a:fld>
            <a:endParaRPr lang="en-US"/>
          </a:p>
        </p:txBody>
      </p:sp>
      <p:pic>
        <p:nvPicPr>
          <p:cNvPr id="9" name="Picture 2" descr="Logo, company name&#10;&#10;Description automatically generated">
            <a:extLst>
              <a:ext uri="{FF2B5EF4-FFF2-40B4-BE49-F238E27FC236}">
                <a16:creationId xmlns:a16="http://schemas.microsoft.com/office/drawing/2014/main" id="{4891403A-9EEF-29AC-1AD0-C6A3C5AFF50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2891790" cy="1525419"/>
          </a:xfrm>
          <a:prstGeom prst="rect">
            <a:avLst/>
          </a:prstGeom>
          <a:solidFill>
            <a:srgbClr val="FFFFFF"/>
          </a:solidFill>
        </p:spPr>
      </p:pic>
      <p:sp>
        <p:nvSpPr>
          <p:cNvPr id="10" name="Title 1">
            <a:extLst>
              <a:ext uri="{FF2B5EF4-FFF2-40B4-BE49-F238E27FC236}">
                <a16:creationId xmlns:a16="http://schemas.microsoft.com/office/drawing/2014/main" id="{09CBB575-CE5E-E68C-6B87-31A96C98948F}"/>
              </a:ext>
            </a:extLst>
          </p:cNvPr>
          <p:cNvSpPr>
            <a:spLocks noGrp="1"/>
          </p:cNvSpPr>
          <p:nvPr>
            <p:ph type="title"/>
          </p:nvPr>
        </p:nvSpPr>
        <p:spPr>
          <a:xfrm>
            <a:off x="3638550" y="83820"/>
            <a:ext cx="4914900" cy="1356360"/>
          </a:xfrm>
        </p:spPr>
        <p:txBody>
          <a:bodyPr vert="horz" lIns="91440" tIns="45720" rIns="91440" bIns="45720" rtlCol="0" anchor="ctr">
            <a:normAutofit/>
          </a:bodyPr>
          <a:lstStyle/>
          <a:p>
            <a:r>
              <a:rPr lang="en-US" b="1" kern="1200" cap="small" baseline="0" dirty="0">
                <a:effectLst>
                  <a:outerShdw blurRad="50800" dist="38100" dir="2700000" algn="tl" rotWithShape="0">
                    <a:prstClr val="black">
                      <a:alpha val="40000"/>
                    </a:prstClr>
                  </a:outerShdw>
                </a:effectLst>
                <a:latin typeface="Times New Roman" panose="02020603050405020304" pitchFamily="18" charset="0"/>
                <a:ea typeface="+mj-ea"/>
                <a:cs typeface="Times New Roman" panose="02020603050405020304" pitchFamily="18" charset="0"/>
              </a:rPr>
              <a:t>Disclaimer</a:t>
            </a:r>
          </a:p>
        </p:txBody>
      </p:sp>
    </p:spTree>
    <p:extLst>
      <p:ext uri="{BB962C8B-B14F-4D97-AF65-F5344CB8AC3E}">
        <p14:creationId xmlns:p14="http://schemas.microsoft.com/office/powerpoint/2010/main" val="2678663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6062" y="81298"/>
            <a:ext cx="7886700" cy="1162614"/>
          </a:xfrm>
        </p:spPr>
        <p:txBody>
          <a:bodyPr/>
          <a:lstStyle/>
          <a:p>
            <a:r>
              <a:rPr lang="en-US" dirty="0"/>
              <a:t>Task Revision Framework</a:t>
            </a:r>
          </a:p>
        </p:txBody>
      </p:sp>
      <p:sp>
        <p:nvSpPr>
          <p:cNvPr id="5" name="Content Placeholder 4">
            <a:extLst>
              <a:ext uri="{FF2B5EF4-FFF2-40B4-BE49-F238E27FC236}">
                <a16:creationId xmlns:a16="http://schemas.microsoft.com/office/drawing/2014/main" id="{013FA10A-874B-CB45-BE47-88AA247AB321}"/>
              </a:ext>
            </a:extLst>
          </p:cNvPr>
          <p:cNvSpPr>
            <a:spLocks noGrp="1"/>
          </p:cNvSpPr>
          <p:nvPr>
            <p:ph idx="1"/>
          </p:nvPr>
        </p:nvSpPr>
        <p:spPr>
          <a:xfrm>
            <a:off x="1659491" y="1405210"/>
            <a:ext cx="7675350" cy="4351338"/>
          </a:xfrm>
        </p:spPr>
        <p:txBody>
          <a:bodyPr/>
          <a:lstStyle/>
          <a:p>
            <a:pPr marL="0" indent="0">
              <a:spcBef>
                <a:spcPts val="0"/>
              </a:spcBef>
              <a:buClr>
                <a:schemeClr val="dk2"/>
              </a:buClr>
              <a:buSzPts val="2400"/>
              <a:buNone/>
            </a:pPr>
            <a:endParaRPr lang="en-US" dirty="0"/>
          </a:p>
          <a:p>
            <a:pPr marL="0" indent="0">
              <a:spcBef>
                <a:spcPts val="0"/>
              </a:spcBef>
              <a:buClr>
                <a:schemeClr val="dk2"/>
              </a:buClr>
              <a:buSzPts val="2400"/>
              <a:buNone/>
            </a:pPr>
            <a:endParaRPr lang="en-US" dirty="0"/>
          </a:p>
          <a:p>
            <a:pPr marL="0" indent="0">
              <a:spcBef>
                <a:spcPts val="0"/>
              </a:spcBef>
              <a:buClr>
                <a:schemeClr val="dk2"/>
              </a:buClr>
              <a:buSzPts val="2400"/>
              <a:buNone/>
            </a:pPr>
            <a:endParaRPr lang="en-US" dirty="0"/>
          </a:p>
        </p:txBody>
      </p:sp>
      <p:graphicFrame>
        <p:nvGraphicFramePr>
          <p:cNvPr id="3" name="Table 3">
            <a:extLst>
              <a:ext uri="{FF2B5EF4-FFF2-40B4-BE49-F238E27FC236}">
                <a16:creationId xmlns:a16="http://schemas.microsoft.com/office/drawing/2014/main" id="{7B9E8513-C5B2-EF47-BF68-62DA898EF1B5}"/>
              </a:ext>
            </a:extLst>
          </p:cNvPr>
          <p:cNvGraphicFramePr>
            <a:graphicFrameLocks noGrp="1"/>
          </p:cNvGraphicFramePr>
          <p:nvPr>
            <p:extLst>
              <p:ext uri="{D42A27DB-BD31-4B8C-83A1-F6EECF244321}">
                <p14:modId xmlns:p14="http://schemas.microsoft.com/office/powerpoint/2010/main" val="2481050036"/>
              </p:ext>
            </p:extLst>
          </p:nvPr>
        </p:nvGraphicFramePr>
        <p:xfrm>
          <a:off x="3545859" y="1101452"/>
          <a:ext cx="5100282" cy="4752288"/>
        </p:xfrm>
        <a:graphic>
          <a:graphicData uri="http://schemas.openxmlformats.org/drawingml/2006/table">
            <a:tbl>
              <a:tblPr firstRow="1" bandRow="1">
                <a:tableStyleId>{5940675A-B579-460E-94D1-54222C63F5DA}</a:tableStyleId>
              </a:tblPr>
              <a:tblGrid>
                <a:gridCol w="1700094">
                  <a:extLst>
                    <a:ext uri="{9D8B030D-6E8A-4147-A177-3AD203B41FA5}">
                      <a16:colId xmlns:a16="http://schemas.microsoft.com/office/drawing/2014/main" val="2892309952"/>
                    </a:ext>
                  </a:extLst>
                </a:gridCol>
                <a:gridCol w="1700094">
                  <a:extLst>
                    <a:ext uri="{9D8B030D-6E8A-4147-A177-3AD203B41FA5}">
                      <a16:colId xmlns:a16="http://schemas.microsoft.com/office/drawing/2014/main" val="2556381836"/>
                    </a:ext>
                  </a:extLst>
                </a:gridCol>
                <a:gridCol w="1700094">
                  <a:extLst>
                    <a:ext uri="{9D8B030D-6E8A-4147-A177-3AD203B41FA5}">
                      <a16:colId xmlns:a16="http://schemas.microsoft.com/office/drawing/2014/main" val="1575785639"/>
                    </a:ext>
                  </a:extLst>
                </a:gridCol>
              </a:tblGrid>
              <a:tr h="303686">
                <a:tc>
                  <a:txBody>
                    <a:bodyPr/>
                    <a:lstStyle/>
                    <a:p>
                      <a:pPr>
                        <a:spcAft>
                          <a:spcPts val="600"/>
                        </a:spcAft>
                      </a:pPr>
                      <a:endParaRPr lang="en-US" sz="1200" dirty="0">
                        <a:latin typeface="Cambria Math" panose="02040503050406030204" pitchFamily="18" charset="0"/>
                        <a:ea typeface="Cambria Math" panose="02040503050406030204" pitchFamily="18" charset="0"/>
                      </a:endParaRPr>
                    </a:p>
                  </a:txBody>
                  <a:tcPr>
                    <a:solidFill>
                      <a:schemeClr val="bg1"/>
                    </a:solidFill>
                  </a:tcPr>
                </a:tc>
                <a:tc>
                  <a:txBody>
                    <a:bodyPr/>
                    <a:lstStyle/>
                    <a:p>
                      <a:pPr algn="ctr">
                        <a:spcAft>
                          <a:spcPts val="600"/>
                        </a:spcAft>
                      </a:pPr>
                      <a:r>
                        <a:rPr lang="en-US" sz="1200" b="1" dirty="0">
                          <a:latin typeface="Cambria Math" panose="02040503050406030204" pitchFamily="18" charset="0"/>
                          <a:ea typeface="Cambria Math" panose="02040503050406030204" pitchFamily="18" charset="0"/>
                        </a:rPr>
                        <a:t>Expressions</a:t>
                      </a:r>
                    </a:p>
                  </a:txBody>
                  <a:tcPr>
                    <a:solidFill>
                      <a:schemeClr val="bg1">
                        <a:lumMod val="85000"/>
                      </a:schemeClr>
                    </a:solidFill>
                  </a:tcPr>
                </a:tc>
                <a:tc>
                  <a:txBody>
                    <a:bodyPr/>
                    <a:lstStyle/>
                    <a:p>
                      <a:pPr algn="ctr">
                        <a:spcAft>
                          <a:spcPts val="600"/>
                        </a:spcAft>
                      </a:pPr>
                      <a:r>
                        <a:rPr lang="en-US" sz="1200" b="1" dirty="0">
                          <a:latin typeface="Cambria Math" panose="02040503050406030204" pitchFamily="18" charset="0"/>
                          <a:ea typeface="Cambria Math" panose="02040503050406030204" pitchFamily="18" charset="0"/>
                        </a:rPr>
                        <a:t>Equations</a:t>
                      </a:r>
                    </a:p>
                  </a:txBody>
                  <a:tcPr>
                    <a:solidFill>
                      <a:schemeClr val="bg1">
                        <a:lumMod val="85000"/>
                      </a:schemeClr>
                    </a:solidFill>
                  </a:tcPr>
                </a:tc>
                <a:extLst>
                  <a:ext uri="{0D108BD9-81ED-4DB2-BD59-A6C34878D82A}">
                    <a16:rowId xmlns:a16="http://schemas.microsoft.com/office/drawing/2014/main" val="3259945165"/>
                  </a:ext>
                </a:extLst>
              </a:tr>
              <a:tr h="654206">
                <a:tc>
                  <a:txBody>
                    <a:bodyPr/>
                    <a:lstStyle/>
                    <a:p>
                      <a:pPr>
                        <a:spcAft>
                          <a:spcPts val="600"/>
                        </a:spcAft>
                      </a:pPr>
                      <a:r>
                        <a:rPr lang="en-US" sz="1200" b="1" dirty="0">
                          <a:latin typeface="Cambria Math" panose="02040503050406030204" pitchFamily="18" charset="0"/>
                          <a:ea typeface="Cambria Math" panose="02040503050406030204" pitchFamily="18" charset="0"/>
                        </a:rPr>
                        <a:t>Conventional form</a:t>
                      </a:r>
                    </a:p>
                  </a:txBody>
                  <a:tcPr>
                    <a:solidFill>
                      <a:schemeClr val="bg1"/>
                    </a:solidFill>
                  </a:tcPr>
                </a:tc>
                <a:tc>
                  <a:txBody>
                    <a:bodyPr/>
                    <a:lstStyle/>
                    <a:p>
                      <a:pPr>
                        <a:spcAft>
                          <a:spcPts val="600"/>
                        </a:spcAft>
                      </a:pPr>
                      <a:r>
                        <a:rPr lang="en-US" sz="1200" dirty="0">
                          <a:latin typeface="Cambria Math" panose="02040503050406030204" pitchFamily="18" charset="0"/>
                          <a:ea typeface="Cambria Math" panose="02040503050406030204" pitchFamily="18" charset="0"/>
                        </a:rPr>
                        <a:t>Simplify:</a:t>
                      </a:r>
                    </a:p>
                    <a:p>
                      <a:pPr>
                        <a:spcAft>
                          <a:spcPts val="600"/>
                        </a:spcAft>
                      </a:pPr>
                      <a:r>
                        <a:rPr lang="en-US" sz="1200" dirty="0">
                          <a:latin typeface="Cambria Math" panose="02040503050406030204" pitchFamily="18" charset="0"/>
                          <a:ea typeface="Cambria Math" panose="02040503050406030204" pitchFamily="18" charset="0"/>
                        </a:rPr>
                        <a:t>6 – 2(</a:t>
                      </a:r>
                      <a:r>
                        <a:rPr lang="en-US" sz="1200" i="1" dirty="0">
                          <a:latin typeface="Cambria Math" panose="02040503050406030204" pitchFamily="18" charset="0"/>
                          <a:ea typeface="Cambria Math" panose="02040503050406030204" pitchFamily="18" charset="0"/>
                        </a:rPr>
                        <a:t>b</a:t>
                      </a:r>
                      <a:r>
                        <a:rPr lang="en-US" sz="1200" dirty="0">
                          <a:latin typeface="Cambria Math" panose="02040503050406030204" pitchFamily="18" charset="0"/>
                          <a:ea typeface="Cambria Math" panose="02040503050406030204" pitchFamily="18" charset="0"/>
                        </a:rPr>
                        <a:t> – 4)</a:t>
                      </a:r>
                    </a:p>
                  </a:txBody>
                  <a:tcPr>
                    <a:solidFill>
                      <a:schemeClr val="bg1"/>
                    </a:solidFill>
                  </a:tcPr>
                </a:tc>
                <a:tc>
                  <a:txBody>
                    <a:bodyPr/>
                    <a:lstStyle/>
                    <a:p>
                      <a:pPr>
                        <a:spcAft>
                          <a:spcPts val="600"/>
                        </a:spcAft>
                      </a:pPr>
                      <a:r>
                        <a:rPr lang="en-US" sz="1200" dirty="0">
                          <a:latin typeface="Cambria Math" panose="02040503050406030204" pitchFamily="18" charset="0"/>
                          <a:ea typeface="Cambria Math" panose="02040503050406030204" pitchFamily="18" charset="0"/>
                        </a:rPr>
                        <a:t>Solve:</a:t>
                      </a:r>
                    </a:p>
                    <a:p>
                      <a:pPr>
                        <a:spcAft>
                          <a:spcPts val="600"/>
                        </a:spcAft>
                      </a:pPr>
                      <a:r>
                        <a:rPr lang="en-US" sz="1200" i="1" dirty="0">
                          <a:latin typeface="Cambria Math" panose="02040503050406030204" pitchFamily="18" charset="0"/>
                          <a:ea typeface="Cambria Math" panose="02040503050406030204" pitchFamily="18" charset="0"/>
                        </a:rPr>
                        <a:t>b</a:t>
                      </a:r>
                      <a:r>
                        <a:rPr lang="en-US" sz="1200" dirty="0">
                          <a:latin typeface="Cambria Math" panose="02040503050406030204" pitchFamily="18" charset="0"/>
                          <a:ea typeface="Cambria Math" panose="02040503050406030204" pitchFamily="18" charset="0"/>
                        </a:rPr>
                        <a:t> </a:t>
                      </a:r>
                      <a:r>
                        <a:rPr lang="en-US" sz="1200">
                          <a:latin typeface="Cambria Math" panose="02040503050406030204" pitchFamily="18" charset="0"/>
                          <a:ea typeface="Cambria Math" panose="02040503050406030204" pitchFamily="18" charset="0"/>
                        </a:rPr>
                        <a:t>= 15 – 8</a:t>
                      </a:r>
                      <a:endParaRPr lang="en-US" sz="1200" dirty="0">
                        <a:latin typeface="Cambria Math" panose="02040503050406030204" pitchFamily="18" charset="0"/>
                        <a:ea typeface="Cambria Math" panose="02040503050406030204" pitchFamily="18" charset="0"/>
                      </a:endParaRPr>
                    </a:p>
                  </a:txBody>
                  <a:tcPr>
                    <a:solidFill>
                      <a:schemeClr val="bg1"/>
                    </a:solidFill>
                  </a:tcPr>
                </a:tc>
                <a:extLst>
                  <a:ext uri="{0D108BD9-81ED-4DB2-BD59-A6C34878D82A}">
                    <a16:rowId xmlns:a16="http://schemas.microsoft.com/office/drawing/2014/main" val="1631916087"/>
                  </a:ext>
                </a:extLst>
              </a:tr>
              <a:tr h="1177571">
                <a:tc>
                  <a:txBody>
                    <a:bodyPr/>
                    <a:lstStyle/>
                    <a:p>
                      <a:pPr>
                        <a:spcAft>
                          <a:spcPts val="600"/>
                        </a:spcAft>
                      </a:pPr>
                      <a:r>
                        <a:rPr lang="en-US" sz="1200" b="1" dirty="0">
                          <a:latin typeface="Cambria Math" panose="02040503050406030204" pitchFamily="18" charset="0"/>
                          <a:ea typeface="Cambria Math" panose="02040503050406030204" pitchFamily="18" charset="0"/>
                        </a:rPr>
                        <a:t>Reversibility</a:t>
                      </a:r>
                    </a:p>
                    <a:p>
                      <a:pPr>
                        <a:spcAft>
                          <a:spcPts val="600"/>
                        </a:spcAft>
                      </a:pPr>
                      <a:r>
                        <a:rPr lang="en-US" sz="1200" dirty="0">
                          <a:latin typeface="Cambria Math" panose="02040503050406030204" pitchFamily="18" charset="0"/>
                          <a:ea typeface="Cambria Math" panose="02040503050406030204" pitchFamily="18" charset="0"/>
                        </a:rPr>
                        <a:t>Thinking about a problem from a different perspective, working backwards</a:t>
                      </a:r>
                    </a:p>
                  </a:txBody>
                  <a:tcPr>
                    <a:solidFill>
                      <a:schemeClr val="bg1"/>
                    </a:solidFill>
                  </a:tcPr>
                </a:tc>
                <a:tc>
                  <a:txBody>
                    <a:bodyPr/>
                    <a:lstStyle/>
                    <a:p>
                      <a:pPr>
                        <a:spcAft>
                          <a:spcPts val="600"/>
                        </a:spcAft>
                      </a:pPr>
                      <a:r>
                        <a:rPr lang="en-US" sz="1200" dirty="0">
                          <a:latin typeface="Cambria Math" panose="02040503050406030204" pitchFamily="18" charset="0"/>
                          <a:ea typeface="Cambria Math" panose="02040503050406030204" pitchFamily="18" charset="0"/>
                        </a:rPr>
                        <a:t>Find an algebraic expression that simplifies to 14 – 2</a:t>
                      </a:r>
                      <a:r>
                        <a:rPr lang="en-US" sz="1200" i="1" dirty="0">
                          <a:latin typeface="Cambria Math" panose="02040503050406030204" pitchFamily="18" charset="0"/>
                          <a:ea typeface="Cambria Math" panose="02040503050406030204" pitchFamily="18" charset="0"/>
                        </a:rPr>
                        <a:t>b</a:t>
                      </a:r>
                      <a:r>
                        <a:rPr lang="en-US" sz="1200" dirty="0">
                          <a:latin typeface="Cambria Math" panose="02040503050406030204" pitchFamily="18" charset="0"/>
                          <a:ea typeface="Cambria Math" panose="02040503050406030204" pitchFamily="18" charset="0"/>
                        </a:rPr>
                        <a:t>.</a:t>
                      </a:r>
                    </a:p>
                  </a:txBody>
                  <a:tcPr>
                    <a:solidFill>
                      <a:schemeClr val="bg1"/>
                    </a:solidFill>
                  </a:tcPr>
                </a:tc>
                <a:tc>
                  <a:txBody>
                    <a:bodyPr/>
                    <a:lstStyle/>
                    <a:p>
                      <a:pPr>
                        <a:spcAft>
                          <a:spcPts val="600"/>
                        </a:spcAft>
                      </a:pPr>
                      <a:r>
                        <a:rPr lang="en-US" sz="1200" dirty="0">
                          <a:latin typeface="Cambria Math" panose="02040503050406030204" pitchFamily="18" charset="0"/>
                          <a:ea typeface="Cambria Math" panose="02040503050406030204" pitchFamily="18" charset="0"/>
                        </a:rPr>
                        <a:t>Find an equation whose solution is 3.</a:t>
                      </a:r>
                    </a:p>
                  </a:txBody>
                  <a:tcPr>
                    <a:solidFill>
                      <a:schemeClr val="bg1"/>
                    </a:solidFill>
                  </a:tcPr>
                </a:tc>
                <a:extLst>
                  <a:ext uri="{0D108BD9-81ED-4DB2-BD59-A6C34878D82A}">
                    <a16:rowId xmlns:a16="http://schemas.microsoft.com/office/drawing/2014/main" val="1329475296"/>
                  </a:ext>
                </a:extLst>
              </a:tr>
              <a:tr h="1177571">
                <a:tc>
                  <a:txBody>
                    <a:bodyPr/>
                    <a:lstStyle/>
                    <a:p>
                      <a:pPr>
                        <a:spcAft>
                          <a:spcPts val="600"/>
                        </a:spcAft>
                      </a:pPr>
                      <a:r>
                        <a:rPr lang="en-US" sz="1200" b="1" dirty="0">
                          <a:latin typeface="Cambria Math" panose="02040503050406030204" pitchFamily="18" charset="0"/>
                          <a:ea typeface="Cambria Math" panose="02040503050406030204" pitchFamily="18" charset="0"/>
                        </a:rPr>
                        <a:t>Generalization</a:t>
                      </a:r>
                    </a:p>
                    <a:p>
                      <a:pPr>
                        <a:spcAft>
                          <a:spcPts val="600"/>
                        </a:spcAft>
                      </a:pPr>
                      <a:r>
                        <a:rPr lang="en-US" sz="1200" dirty="0">
                          <a:latin typeface="Cambria Math" panose="02040503050406030204" pitchFamily="18" charset="0"/>
                          <a:ea typeface="Cambria Math" panose="02040503050406030204" pitchFamily="18" charset="0"/>
                        </a:rPr>
                        <a:t>1. Identify patterns to for a generalization AND 2. Find a specific case, given a pattern</a:t>
                      </a:r>
                    </a:p>
                  </a:txBody>
                  <a:tcPr>
                    <a:solidFill>
                      <a:schemeClr val="bg1"/>
                    </a:solidFill>
                  </a:tcPr>
                </a:tc>
                <a:tc>
                  <a:txBody>
                    <a:bodyPr/>
                    <a:lstStyle/>
                    <a:p>
                      <a:pPr>
                        <a:spcAft>
                          <a:spcPts val="600"/>
                        </a:spcAft>
                      </a:pPr>
                      <a:r>
                        <a:rPr lang="en-US" sz="1200" dirty="0">
                          <a:latin typeface="Cambria Math" panose="02040503050406030204" pitchFamily="18" charset="0"/>
                          <a:ea typeface="Cambria Math" panose="02040503050406030204" pitchFamily="18" charset="0"/>
                        </a:rPr>
                        <a:t>Find an algebraic expression that when simplified results in three terms.</a:t>
                      </a:r>
                    </a:p>
                  </a:txBody>
                  <a:tcPr>
                    <a:solidFill>
                      <a:schemeClr val="bg1"/>
                    </a:solidFill>
                  </a:tcPr>
                </a:tc>
                <a:tc>
                  <a:txBody>
                    <a:bodyPr/>
                    <a:lstStyle/>
                    <a:p>
                      <a:pPr>
                        <a:spcAft>
                          <a:spcPts val="600"/>
                        </a:spcAft>
                      </a:pPr>
                      <a:r>
                        <a:rPr lang="en-US" sz="1200" dirty="0">
                          <a:latin typeface="Cambria Math" panose="02040503050406030204" pitchFamily="18" charset="0"/>
                          <a:ea typeface="Cambria Math" panose="02040503050406030204" pitchFamily="18" charset="0"/>
                        </a:rPr>
                        <a:t>Find a linear equation whose solution is a fraction between 0 and 1.</a:t>
                      </a:r>
                    </a:p>
                  </a:txBody>
                  <a:tcPr>
                    <a:solidFill>
                      <a:schemeClr val="bg1"/>
                    </a:solidFill>
                  </a:tcPr>
                </a:tc>
                <a:extLst>
                  <a:ext uri="{0D108BD9-81ED-4DB2-BD59-A6C34878D82A}">
                    <a16:rowId xmlns:a16="http://schemas.microsoft.com/office/drawing/2014/main" val="26724866"/>
                  </a:ext>
                </a:extLst>
              </a:tr>
              <a:tr h="1439254">
                <a:tc>
                  <a:txBody>
                    <a:bodyPr/>
                    <a:lstStyle/>
                    <a:p>
                      <a:pPr>
                        <a:spcAft>
                          <a:spcPts val="600"/>
                        </a:spcAft>
                      </a:pPr>
                      <a:r>
                        <a:rPr lang="en-US" sz="1200" b="1" dirty="0">
                          <a:latin typeface="Cambria Math" panose="02040503050406030204" pitchFamily="18" charset="0"/>
                          <a:ea typeface="Cambria Math" panose="02040503050406030204" pitchFamily="18" charset="0"/>
                        </a:rPr>
                        <a:t>Flexibility</a:t>
                      </a:r>
                    </a:p>
                    <a:p>
                      <a:pPr>
                        <a:spcAft>
                          <a:spcPts val="600"/>
                        </a:spcAft>
                      </a:pPr>
                      <a:r>
                        <a:rPr lang="en-US" sz="1200" dirty="0">
                          <a:latin typeface="Cambria Math" panose="02040503050406030204" pitchFamily="18" charset="0"/>
                          <a:ea typeface="Cambria Math" panose="02040503050406030204" pitchFamily="18" charset="0"/>
                        </a:rPr>
                        <a:t>1. Solve a problem in multiple ways AND 2. Use relationships across problems to solve</a:t>
                      </a:r>
                    </a:p>
                  </a:txBody>
                  <a:tcPr>
                    <a:solidFill>
                      <a:schemeClr val="bg1"/>
                    </a:solidFill>
                  </a:tcPr>
                </a:tc>
                <a:tc>
                  <a:txBody>
                    <a:bodyPr/>
                    <a:lstStyle/>
                    <a:p>
                      <a:pPr>
                        <a:spcAft>
                          <a:spcPts val="600"/>
                        </a:spcAft>
                      </a:pPr>
                      <a:r>
                        <a:rPr lang="en-US" sz="1200" dirty="0">
                          <a:latin typeface="Cambria Math" panose="02040503050406030204" pitchFamily="18" charset="0"/>
                          <a:ea typeface="Cambria Math" panose="02040503050406030204" pitchFamily="18" charset="0"/>
                        </a:rPr>
                        <a:t>If h + </a:t>
                      </a:r>
                      <a:r>
                        <a:rPr lang="en-US" sz="1200" i="1" dirty="0">
                          <a:latin typeface="Cambria Math" panose="02040503050406030204" pitchFamily="18" charset="0"/>
                          <a:ea typeface="Cambria Math" panose="02040503050406030204" pitchFamily="18" charset="0"/>
                        </a:rPr>
                        <a:t>m</a:t>
                      </a:r>
                      <a:r>
                        <a:rPr lang="en-US" sz="1200" dirty="0">
                          <a:latin typeface="Cambria Math" panose="02040503050406030204" pitchFamily="18" charset="0"/>
                          <a:ea typeface="Cambria Math" panose="02040503050406030204" pitchFamily="18" charset="0"/>
                        </a:rPr>
                        <a:t> = 7, what does h + </a:t>
                      </a:r>
                      <a:r>
                        <a:rPr lang="en-US" sz="1200" i="1" dirty="0">
                          <a:latin typeface="Cambria Math" panose="02040503050406030204" pitchFamily="18" charset="0"/>
                          <a:ea typeface="Cambria Math" panose="02040503050406030204" pitchFamily="18" charset="0"/>
                        </a:rPr>
                        <a:t>m</a:t>
                      </a:r>
                      <a:r>
                        <a:rPr lang="en-US" sz="1200" dirty="0">
                          <a:latin typeface="Cambria Math" panose="02040503050406030204" pitchFamily="18" charset="0"/>
                          <a:ea typeface="Cambria Math" panose="02040503050406030204" pitchFamily="18" charset="0"/>
                        </a:rPr>
                        <a:t> + 7 equal?</a:t>
                      </a:r>
                    </a:p>
                  </a:txBody>
                  <a:tcPr>
                    <a:solidFill>
                      <a:schemeClr val="bg1"/>
                    </a:solidFill>
                  </a:tcPr>
                </a:tc>
                <a:tc>
                  <a:txBody>
                    <a:bodyPr/>
                    <a:lstStyle/>
                    <a:p>
                      <a:pPr>
                        <a:spcAft>
                          <a:spcPts val="600"/>
                        </a:spcAft>
                      </a:pPr>
                      <a:r>
                        <a:rPr lang="en-US" sz="1200" dirty="0">
                          <a:latin typeface="Cambria Math" panose="02040503050406030204" pitchFamily="18" charset="0"/>
                          <a:ea typeface="Cambria Math" panose="02040503050406030204" pitchFamily="18" charset="0"/>
                        </a:rPr>
                        <a:t>The solution to the equation 11 – </a:t>
                      </a:r>
                      <a:r>
                        <a:rPr lang="en-US" sz="1200" i="1" dirty="0">
                          <a:latin typeface="Cambria Math" panose="02040503050406030204" pitchFamily="18" charset="0"/>
                          <a:ea typeface="Cambria Math" panose="02040503050406030204" pitchFamily="18" charset="0"/>
                        </a:rPr>
                        <a:t>x </a:t>
                      </a:r>
                      <a:r>
                        <a:rPr lang="en-US" sz="1200" dirty="0">
                          <a:latin typeface="Cambria Math" panose="02040503050406030204" pitchFamily="18" charset="0"/>
                          <a:ea typeface="Cambria Math" panose="02040503050406030204" pitchFamily="18" charset="0"/>
                        </a:rPr>
                        <a:t>= 2(13 – 2</a:t>
                      </a:r>
                      <a:r>
                        <a:rPr lang="en-US" sz="1200" i="1" dirty="0">
                          <a:latin typeface="Cambria Math" panose="02040503050406030204" pitchFamily="18" charset="0"/>
                          <a:ea typeface="Cambria Math" panose="02040503050406030204" pitchFamily="18" charset="0"/>
                        </a:rPr>
                        <a:t>x</a:t>
                      </a:r>
                      <a:r>
                        <a:rPr lang="en-US" sz="1200" dirty="0">
                          <a:latin typeface="Cambria Math" panose="02040503050406030204" pitchFamily="18" charset="0"/>
                          <a:ea typeface="Cambria Math" panose="02040503050406030204" pitchFamily="18" charset="0"/>
                        </a:rPr>
                        <a:t>) is 5. What is the solution to the equation 11 – 5</a:t>
                      </a:r>
                      <a:r>
                        <a:rPr lang="en-US" sz="1200" i="1" dirty="0">
                          <a:latin typeface="Cambria Math" panose="02040503050406030204" pitchFamily="18" charset="0"/>
                          <a:ea typeface="Cambria Math" panose="02040503050406030204" pitchFamily="18" charset="0"/>
                        </a:rPr>
                        <a:t>x</a:t>
                      </a:r>
                      <a:r>
                        <a:rPr lang="en-US" sz="1200" dirty="0">
                          <a:latin typeface="Cambria Math" panose="02040503050406030204" pitchFamily="18" charset="0"/>
                          <a:ea typeface="Cambria Math" panose="02040503050406030204" pitchFamily="18" charset="0"/>
                        </a:rPr>
                        <a:t> = 2(13 – 10</a:t>
                      </a:r>
                      <a:r>
                        <a:rPr lang="en-US" sz="1200" i="1" dirty="0">
                          <a:latin typeface="Cambria Math" panose="02040503050406030204" pitchFamily="18" charset="0"/>
                          <a:ea typeface="Cambria Math" panose="02040503050406030204" pitchFamily="18" charset="0"/>
                        </a:rPr>
                        <a:t>x</a:t>
                      </a:r>
                      <a:r>
                        <a:rPr lang="en-US" sz="1200" dirty="0">
                          <a:latin typeface="Cambria Math" panose="02040503050406030204" pitchFamily="18" charset="0"/>
                          <a:ea typeface="Cambria Math" panose="02040503050406030204" pitchFamily="18" charset="0"/>
                        </a:rPr>
                        <a:t>)?</a:t>
                      </a:r>
                    </a:p>
                  </a:txBody>
                  <a:tcPr>
                    <a:solidFill>
                      <a:schemeClr val="bg1"/>
                    </a:solidFill>
                  </a:tcPr>
                </a:tc>
                <a:extLst>
                  <a:ext uri="{0D108BD9-81ED-4DB2-BD59-A6C34878D82A}">
                    <a16:rowId xmlns:a16="http://schemas.microsoft.com/office/drawing/2014/main" val="2775149816"/>
                  </a:ext>
                </a:extLst>
              </a:tr>
            </a:tbl>
          </a:graphicData>
        </a:graphic>
      </p:graphicFrame>
    </p:spTree>
    <p:extLst>
      <p:ext uri="{BB962C8B-B14F-4D97-AF65-F5344CB8AC3E}">
        <p14:creationId xmlns:p14="http://schemas.microsoft.com/office/powerpoint/2010/main" val="1548843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7D5CD-4E26-D347-A5FE-949510D94F53}"/>
              </a:ext>
            </a:extLst>
          </p:cNvPr>
          <p:cNvSpPr>
            <a:spLocks noGrp="1"/>
          </p:cNvSpPr>
          <p:nvPr>
            <p:ph type="title"/>
          </p:nvPr>
        </p:nvSpPr>
        <p:spPr/>
        <p:txBody>
          <a:bodyPr/>
          <a:lstStyle/>
          <a:p>
            <a:r>
              <a:rPr lang="en-US" dirty="0"/>
              <a:t>Let’s Look Together</a:t>
            </a:r>
          </a:p>
        </p:txBody>
      </p:sp>
      <p:sp>
        <p:nvSpPr>
          <p:cNvPr id="4" name="TextBox 3">
            <a:extLst>
              <a:ext uri="{FF2B5EF4-FFF2-40B4-BE49-F238E27FC236}">
                <a16:creationId xmlns:a16="http://schemas.microsoft.com/office/drawing/2014/main" id="{C5362A20-B217-D340-9578-85748CDE0E60}"/>
              </a:ext>
            </a:extLst>
          </p:cNvPr>
          <p:cNvSpPr txBox="1"/>
          <p:nvPr/>
        </p:nvSpPr>
        <p:spPr>
          <a:xfrm>
            <a:off x="3263590" y="2118732"/>
            <a:ext cx="4114800" cy="2862322"/>
          </a:xfrm>
          <a:prstGeom prst="rect">
            <a:avLst/>
          </a:prstGeom>
          <a:noFill/>
        </p:spPr>
        <p:txBody>
          <a:bodyPr wrap="square" rtlCol="0">
            <a:spAutoFit/>
          </a:bodyPr>
          <a:lstStyle/>
          <a:p>
            <a:r>
              <a:rPr lang="en-US" sz="3600" dirty="0">
                <a:solidFill>
                  <a:schemeClr val="tx2"/>
                </a:solidFill>
                <a:latin typeface="Century Gothic" panose="020B0502020202020204" pitchFamily="34" charset="0"/>
              </a:rPr>
              <a:t>Solve:</a:t>
            </a:r>
          </a:p>
          <a:p>
            <a:endParaRPr lang="en-US" sz="3600" dirty="0">
              <a:solidFill>
                <a:schemeClr val="tx2"/>
              </a:solidFill>
              <a:latin typeface="Century Gothic" panose="020B0502020202020204" pitchFamily="34" charset="0"/>
            </a:endParaRPr>
          </a:p>
          <a:p>
            <a:r>
              <a:rPr lang="en-US" sz="3600" dirty="0">
                <a:solidFill>
                  <a:schemeClr val="tx2"/>
                </a:solidFill>
                <a:latin typeface="Century Gothic" panose="020B0502020202020204" pitchFamily="34" charset="0"/>
              </a:rPr>
              <a:t>12 + a = 24</a:t>
            </a:r>
          </a:p>
          <a:p>
            <a:endParaRPr lang="en-US" sz="3600" dirty="0">
              <a:solidFill>
                <a:schemeClr val="tx2"/>
              </a:solidFill>
              <a:latin typeface="Century Gothic" panose="020B0502020202020204" pitchFamily="34" charset="0"/>
            </a:endParaRPr>
          </a:p>
          <a:p>
            <a:r>
              <a:rPr lang="en-US" sz="3600" dirty="0">
                <a:solidFill>
                  <a:schemeClr val="tx2"/>
                </a:solidFill>
                <a:latin typeface="Century Gothic" panose="020B0502020202020204" pitchFamily="34" charset="0"/>
              </a:rPr>
              <a:t>C – 14 = 17</a:t>
            </a:r>
          </a:p>
        </p:txBody>
      </p:sp>
    </p:spTree>
    <p:extLst>
      <p:ext uri="{BB962C8B-B14F-4D97-AF65-F5344CB8AC3E}">
        <p14:creationId xmlns:p14="http://schemas.microsoft.com/office/powerpoint/2010/main" val="29897592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74DC5-09B7-434D-93B9-2762265A2888}"/>
              </a:ext>
            </a:extLst>
          </p:cNvPr>
          <p:cNvSpPr>
            <a:spLocks noGrp="1"/>
          </p:cNvSpPr>
          <p:nvPr>
            <p:ph type="title"/>
          </p:nvPr>
        </p:nvSpPr>
        <p:spPr/>
        <p:txBody>
          <a:bodyPr/>
          <a:lstStyle/>
          <a:p>
            <a:r>
              <a:rPr lang="en-US" dirty="0"/>
              <a:t>12 + A = 24</a:t>
            </a:r>
          </a:p>
        </p:txBody>
      </p:sp>
      <p:sp>
        <p:nvSpPr>
          <p:cNvPr id="3" name="Content Placeholder 2">
            <a:extLst>
              <a:ext uri="{FF2B5EF4-FFF2-40B4-BE49-F238E27FC236}">
                <a16:creationId xmlns:a16="http://schemas.microsoft.com/office/drawing/2014/main" id="{AB3B79D7-63FD-874D-8423-CB3E06F8295E}"/>
              </a:ext>
            </a:extLst>
          </p:cNvPr>
          <p:cNvSpPr>
            <a:spLocks noGrp="1"/>
          </p:cNvSpPr>
          <p:nvPr>
            <p:ph idx="1"/>
          </p:nvPr>
        </p:nvSpPr>
        <p:spPr>
          <a:xfrm>
            <a:off x="1366787" y="1442448"/>
            <a:ext cx="8245843" cy="4351338"/>
          </a:xfrm>
        </p:spPr>
        <p:txBody>
          <a:bodyPr/>
          <a:lstStyle/>
          <a:p>
            <a:pPr indent="-447675">
              <a:spcAft>
                <a:spcPts val="900"/>
              </a:spcAft>
            </a:pPr>
            <a:r>
              <a:rPr lang="en-US" dirty="0"/>
              <a:t>Find an equation with one variable whose solution is 12. (reversibility)</a:t>
            </a:r>
          </a:p>
          <a:p>
            <a:pPr marL="915988" indent="-449263">
              <a:spcAft>
                <a:spcPts val="900"/>
              </a:spcAft>
            </a:pPr>
            <a:r>
              <a:rPr lang="en-US" dirty="0"/>
              <a:t>3</a:t>
            </a:r>
            <a:r>
              <a:rPr lang="en-US" i="1" dirty="0"/>
              <a:t>x</a:t>
            </a:r>
            <a:r>
              <a:rPr lang="en-US" dirty="0"/>
              <a:t> – 2 = 22 + </a:t>
            </a:r>
            <a:r>
              <a:rPr lang="en-US" i="1" dirty="0"/>
              <a:t>x</a:t>
            </a:r>
            <a:endParaRPr lang="en-US" dirty="0"/>
          </a:p>
          <a:p>
            <a:pPr marL="915988" indent="-449263">
              <a:spcAft>
                <a:spcPts val="900"/>
              </a:spcAft>
            </a:pPr>
            <a:r>
              <a:rPr lang="en-US" dirty="0"/>
              <a:t>12 + </a:t>
            </a:r>
            <a:r>
              <a:rPr lang="en-US" i="1" dirty="0"/>
              <a:t>a</a:t>
            </a:r>
            <a:r>
              <a:rPr lang="en-US" dirty="0"/>
              <a:t> = 24</a:t>
            </a:r>
          </a:p>
          <a:p>
            <a:pPr marL="915988" indent="-449263">
              <a:spcAft>
                <a:spcPts val="900"/>
              </a:spcAft>
            </a:pPr>
            <a:r>
              <a:rPr lang="en-US" dirty="0"/>
              <a:t>13 + </a:t>
            </a:r>
            <a:r>
              <a:rPr lang="en-US" i="1" dirty="0"/>
              <a:t>a</a:t>
            </a:r>
            <a:r>
              <a:rPr lang="en-US" dirty="0"/>
              <a:t> = 25</a:t>
            </a:r>
          </a:p>
          <a:p>
            <a:pPr marL="915988" indent="-449263"/>
            <a:r>
              <a:rPr lang="en-US" dirty="0"/>
              <a:t>14 + </a:t>
            </a:r>
            <a:r>
              <a:rPr lang="en-US" i="1" dirty="0"/>
              <a:t>a</a:t>
            </a:r>
            <a:r>
              <a:rPr lang="en-US" dirty="0"/>
              <a:t> = 26</a:t>
            </a:r>
          </a:p>
        </p:txBody>
      </p:sp>
    </p:spTree>
    <p:extLst>
      <p:ext uri="{BB962C8B-B14F-4D97-AF65-F5344CB8AC3E}">
        <p14:creationId xmlns:p14="http://schemas.microsoft.com/office/powerpoint/2010/main" val="2333672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717B6-E622-A347-9B14-E4D8E0995BB7}"/>
              </a:ext>
            </a:extLst>
          </p:cNvPr>
          <p:cNvSpPr>
            <a:spLocks noGrp="1"/>
          </p:cNvSpPr>
          <p:nvPr>
            <p:ph type="title"/>
          </p:nvPr>
        </p:nvSpPr>
        <p:spPr>
          <a:xfrm>
            <a:off x="2152650" y="401501"/>
            <a:ext cx="7886700" cy="1273293"/>
          </a:xfrm>
        </p:spPr>
        <p:txBody>
          <a:bodyPr>
            <a:noAutofit/>
          </a:bodyPr>
          <a:lstStyle/>
          <a:p>
            <a:pPr algn="ctr"/>
            <a:r>
              <a:rPr lang="en-US" dirty="0"/>
              <a:t>Getting Started with Your Students</a:t>
            </a:r>
          </a:p>
        </p:txBody>
      </p:sp>
      <p:sp>
        <p:nvSpPr>
          <p:cNvPr id="3" name="Content Placeholder 2">
            <a:extLst>
              <a:ext uri="{FF2B5EF4-FFF2-40B4-BE49-F238E27FC236}">
                <a16:creationId xmlns:a16="http://schemas.microsoft.com/office/drawing/2014/main" id="{E549B89E-E8AB-E147-8C06-E45B52A95935}"/>
              </a:ext>
            </a:extLst>
          </p:cNvPr>
          <p:cNvSpPr>
            <a:spLocks noGrp="1"/>
          </p:cNvSpPr>
          <p:nvPr>
            <p:ph idx="1"/>
          </p:nvPr>
        </p:nvSpPr>
        <p:spPr>
          <a:xfrm>
            <a:off x="1097280" y="1857675"/>
            <a:ext cx="9086449" cy="4226531"/>
          </a:xfrm>
        </p:spPr>
        <p:txBody>
          <a:bodyPr>
            <a:normAutofit fontScale="77500" lnSpcReduction="20000"/>
          </a:bodyPr>
          <a:lstStyle/>
          <a:p>
            <a:pPr>
              <a:spcAft>
                <a:spcPts val="900"/>
              </a:spcAft>
            </a:pPr>
            <a:r>
              <a:rPr lang="en-US" dirty="0">
                <a:solidFill>
                  <a:schemeClr val="tx2"/>
                </a:solidFill>
              </a:rPr>
              <a:t>Explicitly teach students how to respond to these questions by modeling and using “think </a:t>
            </a:r>
            <a:r>
              <a:rPr lang="en-US" dirty="0" err="1">
                <a:solidFill>
                  <a:schemeClr val="tx2"/>
                </a:solidFill>
              </a:rPr>
              <a:t>alouds</a:t>
            </a:r>
            <a:r>
              <a:rPr lang="en-US" dirty="0">
                <a:solidFill>
                  <a:schemeClr val="tx2"/>
                </a:solidFill>
              </a:rPr>
              <a:t>.”</a:t>
            </a:r>
          </a:p>
          <a:p>
            <a:r>
              <a:rPr lang="en-US" dirty="0">
                <a:solidFill>
                  <a:schemeClr val="tx2"/>
                </a:solidFill>
              </a:rPr>
              <a:t>Provide opportunities for students to talk with a partner. </a:t>
            </a:r>
          </a:p>
          <a:p>
            <a:pPr marL="0" indent="0" algn="ctr">
              <a:buNone/>
            </a:pPr>
            <a:r>
              <a:rPr lang="en-US" dirty="0">
                <a:solidFill>
                  <a:schemeClr val="tx2"/>
                </a:solidFill>
              </a:rPr>
              <a:t>or</a:t>
            </a:r>
          </a:p>
          <a:p>
            <a:pPr marL="0" indent="0">
              <a:spcAft>
                <a:spcPts val="900"/>
              </a:spcAft>
              <a:buNone/>
            </a:pPr>
            <a:r>
              <a:rPr lang="en-US" dirty="0">
                <a:solidFill>
                  <a:schemeClr val="tx2"/>
                </a:solidFill>
              </a:rPr>
              <a:t>In a small group to formulate an answer (e.g., Think-Pair-Share).</a:t>
            </a:r>
          </a:p>
          <a:p>
            <a:pPr marL="915988" indent="-449263">
              <a:spcAft>
                <a:spcPts val="900"/>
              </a:spcAft>
            </a:pPr>
            <a:r>
              <a:rPr lang="en-US" dirty="0">
                <a:solidFill>
                  <a:schemeClr val="tx2"/>
                </a:solidFill>
              </a:rPr>
              <a:t>Provide guiding, generic questions. </a:t>
            </a:r>
          </a:p>
          <a:p>
            <a:pPr marL="915988" indent="-449263"/>
            <a:r>
              <a:rPr lang="en-US" dirty="0">
                <a:solidFill>
                  <a:schemeClr val="tx2"/>
                </a:solidFill>
              </a:rPr>
              <a:t>When students get stuck, provide prompts such as:</a:t>
            </a:r>
          </a:p>
          <a:p>
            <a:pPr marL="1258888" lvl="1" indent="-342900"/>
            <a:r>
              <a:rPr lang="en-US" dirty="0">
                <a:solidFill>
                  <a:schemeClr val="tx2"/>
                </a:solidFill>
              </a:rPr>
              <a:t>What is the first step?</a:t>
            </a:r>
          </a:p>
          <a:p>
            <a:pPr marL="1258888" lvl="1" indent="-342900"/>
            <a:r>
              <a:rPr lang="en-US" dirty="0">
                <a:solidFill>
                  <a:schemeClr val="tx2"/>
                </a:solidFill>
              </a:rPr>
              <a:t>What model can help you figure out the answer? </a:t>
            </a:r>
          </a:p>
          <a:p>
            <a:pPr marL="1258888" lvl="1" indent="-342900"/>
            <a:r>
              <a:rPr lang="en-US" dirty="0">
                <a:solidFill>
                  <a:schemeClr val="tx2"/>
                </a:solidFill>
              </a:rPr>
              <a:t>What step of the strategy is causing you difficulty?</a:t>
            </a:r>
          </a:p>
          <a:p>
            <a:endParaRPr lang="en-US" dirty="0"/>
          </a:p>
        </p:txBody>
      </p:sp>
    </p:spTree>
    <p:extLst>
      <p:ext uri="{BB962C8B-B14F-4D97-AF65-F5344CB8AC3E}">
        <p14:creationId xmlns:p14="http://schemas.microsoft.com/office/powerpoint/2010/main" val="42716449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11187-7A67-EA4D-B8E9-85FB849C2A46}"/>
              </a:ext>
            </a:extLst>
          </p:cNvPr>
          <p:cNvSpPr>
            <a:spLocks noGrp="1"/>
          </p:cNvSpPr>
          <p:nvPr>
            <p:ph type="title"/>
          </p:nvPr>
        </p:nvSpPr>
        <p:spPr>
          <a:xfrm>
            <a:off x="2152650" y="365127"/>
            <a:ext cx="7886700" cy="1000687"/>
          </a:xfrm>
        </p:spPr>
        <p:txBody>
          <a:bodyPr/>
          <a:lstStyle/>
          <a:p>
            <a:r>
              <a:rPr lang="en-US" dirty="0"/>
              <a:t>Think-Pair-Share (T-P-S)</a:t>
            </a:r>
          </a:p>
        </p:txBody>
      </p:sp>
      <p:sp>
        <p:nvSpPr>
          <p:cNvPr id="3" name="Content Placeholder 2">
            <a:extLst>
              <a:ext uri="{FF2B5EF4-FFF2-40B4-BE49-F238E27FC236}">
                <a16:creationId xmlns:a16="http://schemas.microsoft.com/office/drawing/2014/main" id="{86A8E3C9-1A6C-5E4B-94A4-345548AC59ED}"/>
              </a:ext>
            </a:extLst>
          </p:cNvPr>
          <p:cNvSpPr>
            <a:spLocks noGrp="1"/>
          </p:cNvSpPr>
          <p:nvPr>
            <p:ph idx="1"/>
          </p:nvPr>
        </p:nvSpPr>
        <p:spPr>
          <a:xfrm>
            <a:off x="1135781" y="1536250"/>
            <a:ext cx="8739739" cy="4351338"/>
          </a:xfrm>
        </p:spPr>
        <p:txBody>
          <a:bodyPr>
            <a:normAutofit fontScale="70000" lnSpcReduction="20000"/>
          </a:bodyPr>
          <a:lstStyle/>
          <a:p>
            <a:pPr marL="0" indent="0">
              <a:buNone/>
            </a:pPr>
            <a:r>
              <a:rPr lang="en-US" sz="3600" b="1" dirty="0">
                <a:solidFill>
                  <a:srgbClr val="570000"/>
                </a:solidFill>
              </a:rPr>
              <a:t>T-P-S engages students as they think about and formulate responses to questions.</a:t>
            </a:r>
          </a:p>
          <a:p>
            <a:pPr marL="973138" indent="-915988">
              <a:buNone/>
            </a:pPr>
            <a:endParaRPr lang="en-US" sz="3600" b="1" dirty="0">
              <a:solidFill>
                <a:srgbClr val="570000"/>
              </a:solidFill>
            </a:endParaRPr>
          </a:p>
          <a:p>
            <a:pPr marL="973138" indent="-973138">
              <a:buNone/>
            </a:pPr>
            <a:r>
              <a:rPr lang="en-US" sz="3600" b="1" dirty="0">
                <a:solidFill>
                  <a:srgbClr val="570000"/>
                </a:solidFill>
              </a:rPr>
              <a:t>Think: </a:t>
            </a:r>
            <a:r>
              <a:rPr lang="en-US" sz="3600" dirty="0">
                <a:solidFill>
                  <a:schemeClr val="tx2"/>
                </a:solidFill>
              </a:rPr>
              <a:t>Students think independently about the reversibility, flexibility or generalization question.</a:t>
            </a:r>
          </a:p>
          <a:p>
            <a:pPr marL="0" indent="0">
              <a:buNone/>
            </a:pPr>
            <a:endParaRPr lang="en-US" sz="3600" dirty="0">
              <a:solidFill>
                <a:schemeClr val="tx2"/>
              </a:solidFill>
            </a:endParaRPr>
          </a:p>
          <a:p>
            <a:pPr marL="801688" indent="-744538">
              <a:buNone/>
            </a:pPr>
            <a:r>
              <a:rPr lang="en-US" sz="3600" b="1" dirty="0">
                <a:solidFill>
                  <a:srgbClr val="570000"/>
                </a:solidFill>
              </a:rPr>
              <a:t>Pair: </a:t>
            </a:r>
            <a:r>
              <a:rPr lang="en-US" sz="3600" dirty="0">
                <a:solidFill>
                  <a:schemeClr val="tx2"/>
                </a:solidFill>
              </a:rPr>
              <a:t>Students share their thinking with their partner.</a:t>
            </a:r>
          </a:p>
          <a:p>
            <a:pPr marL="0" indent="0">
              <a:buNone/>
            </a:pPr>
            <a:endParaRPr lang="en-US" sz="3600" dirty="0">
              <a:solidFill>
                <a:schemeClr val="tx2"/>
              </a:solidFill>
            </a:endParaRPr>
          </a:p>
          <a:p>
            <a:pPr marL="1087438" indent="-1077913">
              <a:buNone/>
            </a:pPr>
            <a:r>
              <a:rPr lang="en-US" sz="3600" b="1" dirty="0">
                <a:solidFill>
                  <a:srgbClr val="570000"/>
                </a:solidFill>
              </a:rPr>
              <a:t>Share: </a:t>
            </a:r>
            <a:r>
              <a:rPr lang="en-US" sz="3600" dirty="0">
                <a:solidFill>
                  <a:schemeClr val="tx2"/>
                </a:solidFill>
              </a:rPr>
              <a:t>Students share their thinking during a whole-class discussion.</a:t>
            </a:r>
          </a:p>
          <a:p>
            <a:endParaRPr lang="en-US" dirty="0"/>
          </a:p>
        </p:txBody>
      </p:sp>
    </p:spTree>
    <p:extLst>
      <p:ext uri="{BB962C8B-B14F-4D97-AF65-F5344CB8AC3E}">
        <p14:creationId xmlns:p14="http://schemas.microsoft.com/office/powerpoint/2010/main" val="11554474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080C4-4312-144A-AF72-4EEE49E4DAAE}"/>
              </a:ext>
            </a:extLst>
          </p:cNvPr>
          <p:cNvSpPr>
            <a:spLocks noGrp="1"/>
          </p:cNvSpPr>
          <p:nvPr>
            <p:ph type="title"/>
          </p:nvPr>
        </p:nvSpPr>
        <p:spPr>
          <a:xfrm>
            <a:off x="529090" y="291990"/>
            <a:ext cx="11168332" cy="1177501"/>
          </a:xfrm>
        </p:spPr>
        <p:txBody>
          <a:bodyPr/>
          <a:lstStyle/>
          <a:p>
            <a:r>
              <a:rPr lang="en-US" dirty="0"/>
              <a:t>Generic Questions: Reversibility</a:t>
            </a:r>
          </a:p>
        </p:txBody>
      </p:sp>
      <p:sp>
        <p:nvSpPr>
          <p:cNvPr id="3" name="Content Placeholder 2">
            <a:extLst>
              <a:ext uri="{FF2B5EF4-FFF2-40B4-BE49-F238E27FC236}">
                <a16:creationId xmlns:a16="http://schemas.microsoft.com/office/drawing/2014/main" id="{E764C323-1E87-0244-B97A-FAFEBFFE2C33}"/>
              </a:ext>
            </a:extLst>
          </p:cNvPr>
          <p:cNvSpPr>
            <a:spLocks noGrp="1"/>
          </p:cNvSpPr>
          <p:nvPr>
            <p:ph idx="1"/>
          </p:nvPr>
        </p:nvSpPr>
        <p:spPr>
          <a:xfrm>
            <a:off x="1241658" y="1469491"/>
            <a:ext cx="9596387" cy="4351338"/>
          </a:xfrm>
        </p:spPr>
        <p:txBody>
          <a:bodyPr>
            <a:normAutofit/>
          </a:bodyPr>
          <a:lstStyle/>
          <a:p>
            <a:pPr>
              <a:spcAft>
                <a:spcPts val="900"/>
              </a:spcAft>
            </a:pPr>
            <a:r>
              <a:rPr lang="en-US" dirty="0">
                <a:solidFill>
                  <a:schemeClr val="tx2"/>
                </a:solidFill>
              </a:rPr>
              <a:t>What is/are the problem(s) you can identify for the answer?</a:t>
            </a:r>
          </a:p>
          <a:p>
            <a:pPr>
              <a:spcAft>
                <a:spcPts val="900"/>
              </a:spcAft>
            </a:pPr>
            <a:r>
              <a:rPr lang="en-US" dirty="0">
                <a:solidFill>
                  <a:schemeClr val="tx2"/>
                </a:solidFill>
              </a:rPr>
              <a:t>How can you model or show (through manipulatives, pictures, number lines) how to solve the problem to arrive at the given answer?</a:t>
            </a:r>
          </a:p>
          <a:p>
            <a:r>
              <a:rPr lang="en-US" dirty="0">
                <a:solidFill>
                  <a:schemeClr val="tx2"/>
                </a:solidFill>
              </a:rPr>
              <a:t>Would it help to create a diagram? Make a table? Draw a picture? Make a model?</a:t>
            </a:r>
          </a:p>
          <a:p>
            <a:endParaRPr lang="en-US" dirty="0"/>
          </a:p>
        </p:txBody>
      </p:sp>
    </p:spTree>
    <p:extLst>
      <p:ext uri="{BB962C8B-B14F-4D97-AF65-F5344CB8AC3E}">
        <p14:creationId xmlns:p14="http://schemas.microsoft.com/office/powerpoint/2010/main" val="11224822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81F8D-6A85-E140-8EEA-44F79F765F1D}"/>
              </a:ext>
            </a:extLst>
          </p:cNvPr>
          <p:cNvSpPr>
            <a:spLocks noGrp="1"/>
          </p:cNvSpPr>
          <p:nvPr>
            <p:ph type="title"/>
          </p:nvPr>
        </p:nvSpPr>
        <p:spPr/>
        <p:txBody>
          <a:bodyPr/>
          <a:lstStyle/>
          <a:p>
            <a:r>
              <a:rPr lang="en-US" dirty="0"/>
              <a:t>Generic Questions: Flexibility </a:t>
            </a:r>
          </a:p>
        </p:txBody>
      </p:sp>
      <p:sp>
        <p:nvSpPr>
          <p:cNvPr id="3" name="Content Placeholder 2">
            <a:extLst>
              <a:ext uri="{FF2B5EF4-FFF2-40B4-BE49-F238E27FC236}">
                <a16:creationId xmlns:a16="http://schemas.microsoft.com/office/drawing/2014/main" id="{28A12BD0-F9C0-A84D-AD8F-81827D1C5FBE}"/>
              </a:ext>
            </a:extLst>
          </p:cNvPr>
          <p:cNvSpPr>
            <a:spLocks noGrp="1"/>
          </p:cNvSpPr>
          <p:nvPr>
            <p:ph idx="1"/>
          </p:nvPr>
        </p:nvSpPr>
        <p:spPr>
          <a:xfrm>
            <a:off x="1280160" y="1825625"/>
            <a:ext cx="9634887" cy="4351338"/>
          </a:xfrm>
        </p:spPr>
        <p:txBody>
          <a:bodyPr/>
          <a:lstStyle/>
          <a:p>
            <a:pPr>
              <a:spcAft>
                <a:spcPts val="900"/>
              </a:spcAft>
            </a:pPr>
            <a:r>
              <a:rPr lang="en-US" dirty="0">
                <a:solidFill>
                  <a:schemeClr val="tx2"/>
                </a:solidFill>
              </a:rPr>
              <a:t>Have we solved a problem that is similar (or different) to this one?</a:t>
            </a:r>
          </a:p>
          <a:p>
            <a:pPr>
              <a:spcAft>
                <a:spcPts val="900"/>
              </a:spcAft>
            </a:pPr>
            <a:r>
              <a:rPr lang="en-US" dirty="0">
                <a:solidFill>
                  <a:schemeClr val="tx2"/>
                </a:solidFill>
              </a:rPr>
              <a:t>How can you use what you know about this problem to solve the new problem?</a:t>
            </a:r>
          </a:p>
          <a:p>
            <a:r>
              <a:rPr lang="en-US" dirty="0">
                <a:solidFill>
                  <a:schemeClr val="tx2"/>
                </a:solidFill>
              </a:rPr>
              <a:t>How is this solution or strategy method similar </a:t>
            </a:r>
          </a:p>
          <a:p>
            <a:pPr indent="0">
              <a:buNone/>
            </a:pPr>
            <a:r>
              <a:rPr lang="en-US" dirty="0">
                <a:solidFill>
                  <a:schemeClr val="tx2"/>
                </a:solidFill>
              </a:rPr>
              <a:t>to . . . ?</a:t>
            </a:r>
          </a:p>
          <a:p>
            <a:endParaRPr lang="en-US" dirty="0"/>
          </a:p>
        </p:txBody>
      </p:sp>
    </p:spTree>
    <p:extLst>
      <p:ext uri="{BB962C8B-B14F-4D97-AF65-F5344CB8AC3E}">
        <p14:creationId xmlns:p14="http://schemas.microsoft.com/office/powerpoint/2010/main" val="9772595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4334F-68E4-1D4A-B336-F49BA87D3E8B}"/>
              </a:ext>
            </a:extLst>
          </p:cNvPr>
          <p:cNvSpPr>
            <a:spLocks noGrp="1"/>
          </p:cNvSpPr>
          <p:nvPr>
            <p:ph type="title"/>
          </p:nvPr>
        </p:nvSpPr>
        <p:spPr>
          <a:xfrm>
            <a:off x="1456623" y="365127"/>
            <a:ext cx="9278754" cy="1325563"/>
          </a:xfrm>
        </p:spPr>
        <p:txBody>
          <a:bodyPr>
            <a:noAutofit/>
          </a:bodyPr>
          <a:lstStyle/>
          <a:p>
            <a:r>
              <a:rPr lang="en-US" dirty="0"/>
              <a:t>Generic Questions: Generalization</a:t>
            </a:r>
          </a:p>
        </p:txBody>
      </p:sp>
      <p:sp>
        <p:nvSpPr>
          <p:cNvPr id="3" name="Content Placeholder 2">
            <a:extLst>
              <a:ext uri="{FF2B5EF4-FFF2-40B4-BE49-F238E27FC236}">
                <a16:creationId xmlns:a16="http://schemas.microsoft.com/office/drawing/2014/main" id="{0894F675-1778-8849-A9E7-4282CFC3B0F8}"/>
              </a:ext>
            </a:extLst>
          </p:cNvPr>
          <p:cNvSpPr>
            <a:spLocks noGrp="1"/>
          </p:cNvSpPr>
          <p:nvPr>
            <p:ph idx="1"/>
          </p:nvPr>
        </p:nvSpPr>
        <p:spPr>
          <a:xfrm>
            <a:off x="1212783" y="1825625"/>
            <a:ext cx="9278754" cy="4351338"/>
          </a:xfrm>
        </p:spPr>
        <p:txBody>
          <a:bodyPr/>
          <a:lstStyle/>
          <a:p>
            <a:pPr>
              <a:spcAft>
                <a:spcPts val="900"/>
              </a:spcAft>
            </a:pPr>
            <a:r>
              <a:rPr lang="en-US" dirty="0">
                <a:solidFill>
                  <a:schemeClr val="tx2"/>
                </a:solidFill>
              </a:rPr>
              <a:t>What patterns do you see?</a:t>
            </a:r>
          </a:p>
          <a:p>
            <a:pPr>
              <a:spcAft>
                <a:spcPts val="900"/>
              </a:spcAft>
            </a:pPr>
            <a:r>
              <a:rPr lang="en-US" dirty="0">
                <a:solidFill>
                  <a:schemeClr val="tx2"/>
                </a:solidFill>
              </a:rPr>
              <a:t>What conjectures can we make about our observation?</a:t>
            </a:r>
          </a:p>
          <a:p>
            <a:pPr>
              <a:spcAft>
                <a:spcPts val="900"/>
              </a:spcAft>
            </a:pPr>
            <a:r>
              <a:rPr lang="en-US" dirty="0">
                <a:solidFill>
                  <a:schemeClr val="tx2"/>
                </a:solidFill>
              </a:rPr>
              <a:t>Which of the representations we have used works for this problem?</a:t>
            </a:r>
          </a:p>
          <a:p>
            <a:r>
              <a:rPr lang="en-US" dirty="0">
                <a:solidFill>
                  <a:schemeClr val="tx2"/>
                </a:solidFill>
              </a:rPr>
              <a:t>What is a strategy that you have learned that can be used to solve the problem?</a:t>
            </a:r>
          </a:p>
          <a:p>
            <a:endParaRPr lang="en-US" dirty="0">
              <a:solidFill>
                <a:schemeClr val="bg1"/>
              </a:solidFill>
            </a:endParaRPr>
          </a:p>
        </p:txBody>
      </p:sp>
    </p:spTree>
    <p:extLst>
      <p:ext uri="{BB962C8B-B14F-4D97-AF65-F5344CB8AC3E}">
        <p14:creationId xmlns:p14="http://schemas.microsoft.com/office/powerpoint/2010/main" val="24329878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749D-60E2-BA47-BA43-FBA98BFCD313}"/>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0165E09E-757E-214D-9E09-61EB32BF8743}"/>
              </a:ext>
            </a:extLst>
          </p:cNvPr>
          <p:cNvSpPr>
            <a:spLocks noGrp="1"/>
          </p:cNvSpPr>
          <p:nvPr>
            <p:ph idx="1"/>
          </p:nvPr>
        </p:nvSpPr>
        <p:spPr/>
        <p:txBody>
          <a:bodyPr>
            <a:normAutofit/>
          </a:bodyPr>
          <a:lstStyle/>
          <a:p>
            <a:r>
              <a:rPr lang="en-US" sz="2600" b="0" i="0" dirty="0">
                <a:solidFill>
                  <a:srgbClr val="333333"/>
                </a:solidFill>
                <a:effectLst/>
              </a:rPr>
              <a:t>Dougherty, B., Bryant, D. P., Bryant, B. R., </a:t>
            </a:r>
            <a:r>
              <a:rPr lang="en-US" sz="2600" b="0" i="0" dirty="0" err="1">
                <a:solidFill>
                  <a:srgbClr val="333333"/>
                </a:solidFill>
                <a:effectLst/>
              </a:rPr>
              <a:t>Darrough</a:t>
            </a:r>
            <a:r>
              <a:rPr lang="en-US" sz="2600" b="0" i="0" dirty="0">
                <a:solidFill>
                  <a:srgbClr val="333333"/>
                </a:solidFill>
                <a:effectLst/>
              </a:rPr>
              <a:t>, R. L., &amp; Pfannenstiel, K. H. (2015). Developing Concepts and Generalizations to Build Algebraic Thinking: The Reversibility, Flexibility, and Generalization Approach. </a:t>
            </a:r>
            <a:r>
              <a:rPr lang="en-US" sz="2600" b="0" i="1" dirty="0">
                <a:solidFill>
                  <a:srgbClr val="333333"/>
                </a:solidFill>
                <a:effectLst/>
              </a:rPr>
              <a:t>Intervention in School and Clinic</a:t>
            </a:r>
            <a:r>
              <a:rPr lang="en-US" sz="2600" b="0" i="0" dirty="0">
                <a:solidFill>
                  <a:srgbClr val="333333"/>
                </a:solidFill>
                <a:effectLst/>
              </a:rPr>
              <a:t>, </a:t>
            </a:r>
            <a:r>
              <a:rPr lang="en-US" sz="2600" b="0" i="1" dirty="0">
                <a:solidFill>
                  <a:srgbClr val="333333"/>
                </a:solidFill>
                <a:effectLst/>
              </a:rPr>
              <a:t>50</a:t>
            </a:r>
            <a:r>
              <a:rPr lang="en-US" sz="2600" b="0" i="0" dirty="0">
                <a:solidFill>
                  <a:srgbClr val="333333"/>
                </a:solidFill>
                <a:effectLst/>
              </a:rPr>
              <a:t>(5), 273–281. </a:t>
            </a:r>
            <a:r>
              <a:rPr lang="en-US" sz="2600" b="0" i="0" dirty="0">
                <a:solidFill>
                  <a:srgbClr val="006ACC"/>
                </a:solidFill>
                <a:effectLst/>
                <a:hlinkClick r:id="rId2"/>
              </a:rPr>
              <a:t>https://doi.org/10.1177/1053451214560892</a:t>
            </a:r>
            <a:endParaRPr lang="en-US" sz="2600" b="0" i="0" dirty="0">
              <a:solidFill>
                <a:srgbClr val="006ACC"/>
              </a:solidFill>
              <a:effectLst/>
            </a:endParaRPr>
          </a:p>
          <a:p>
            <a:pPr marL="0" indent="0">
              <a:buNone/>
            </a:pPr>
            <a:endParaRPr lang="en-US" sz="2600" b="0" i="0" dirty="0">
              <a:solidFill>
                <a:srgbClr val="006ACC"/>
              </a:solidFill>
              <a:effectLst/>
            </a:endParaRPr>
          </a:p>
          <a:p>
            <a:r>
              <a:rPr lang="en-US" sz="2600" dirty="0" err="1"/>
              <a:t>Skemp</a:t>
            </a:r>
            <a:r>
              <a:rPr lang="en-US" sz="2600" dirty="0"/>
              <a:t>, R. (1987). </a:t>
            </a:r>
            <a:r>
              <a:rPr lang="en-US" sz="2600" i="1" dirty="0"/>
              <a:t>The Psychology of Learning Mathematics</a:t>
            </a:r>
            <a:r>
              <a:rPr lang="en-US" sz="2600" dirty="0"/>
              <a:t>, The Penguin Press. </a:t>
            </a:r>
            <a:endParaRPr lang="en-US" sz="2600" b="0" i="0" dirty="0">
              <a:effectLst/>
            </a:endParaRPr>
          </a:p>
          <a:p>
            <a:endParaRPr lang="en-US" sz="2600" dirty="0"/>
          </a:p>
          <a:p>
            <a:endParaRPr lang="en-US" dirty="0"/>
          </a:p>
        </p:txBody>
      </p:sp>
      <p:sp>
        <p:nvSpPr>
          <p:cNvPr id="4" name="Slide Number Placeholder 3">
            <a:extLst>
              <a:ext uri="{FF2B5EF4-FFF2-40B4-BE49-F238E27FC236}">
                <a16:creationId xmlns:a16="http://schemas.microsoft.com/office/drawing/2014/main" id="{5B5438FF-141C-A04B-A459-62091801507B}"/>
              </a:ext>
            </a:extLst>
          </p:cNvPr>
          <p:cNvSpPr>
            <a:spLocks noGrp="1"/>
          </p:cNvSpPr>
          <p:nvPr>
            <p:ph type="sldNum" sz="quarter" idx="12"/>
          </p:nvPr>
        </p:nvSpPr>
        <p:spPr/>
        <p:txBody>
          <a:bodyPr/>
          <a:lstStyle/>
          <a:p>
            <a:fld id="{C2926BDF-0A3D-4892-9CBE-21B5FA37E613}" type="slidenum">
              <a:rPr lang="en-US" smtClean="0"/>
              <a:t>28</a:t>
            </a:fld>
            <a:endParaRPr lang="en-US"/>
          </a:p>
        </p:txBody>
      </p:sp>
    </p:spTree>
    <p:extLst>
      <p:ext uri="{BB962C8B-B14F-4D97-AF65-F5344CB8AC3E}">
        <p14:creationId xmlns:p14="http://schemas.microsoft.com/office/powerpoint/2010/main" val="288357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3765C-00F9-D549-91BB-1C66451010E1}"/>
              </a:ext>
            </a:extLst>
          </p:cNvPr>
          <p:cNvSpPr>
            <a:spLocks noGrp="1"/>
          </p:cNvSpPr>
          <p:nvPr>
            <p:ph type="title"/>
          </p:nvPr>
        </p:nvSpPr>
        <p:spPr>
          <a:xfrm>
            <a:off x="2021304" y="150741"/>
            <a:ext cx="7725961" cy="1325563"/>
          </a:xfrm>
        </p:spPr>
        <p:txBody>
          <a:bodyPr/>
          <a:lstStyle/>
          <a:p>
            <a:r>
              <a:rPr lang="en-US" dirty="0"/>
              <a:t>Student Understandings</a:t>
            </a:r>
          </a:p>
        </p:txBody>
      </p:sp>
      <p:sp>
        <p:nvSpPr>
          <p:cNvPr id="3" name="Content Placeholder 2">
            <a:extLst>
              <a:ext uri="{FF2B5EF4-FFF2-40B4-BE49-F238E27FC236}">
                <a16:creationId xmlns:a16="http://schemas.microsoft.com/office/drawing/2014/main" id="{9C9848B5-87AF-C94F-980F-FD1C255B5AB8}"/>
              </a:ext>
            </a:extLst>
          </p:cNvPr>
          <p:cNvSpPr>
            <a:spLocks noGrp="1"/>
          </p:cNvSpPr>
          <p:nvPr>
            <p:ph idx="1"/>
          </p:nvPr>
        </p:nvSpPr>
        <p:spPr>
          <a:xfrm>
            <a:off x="1175657" y="1204682"/>
            <a:ext cx="9339943" cy="4598959"/>
          </a:xfrm>
        </p:spPr>
        <p:txBody>
          <a:bodyPr>
            <a:normAutofit fontScale="25000" lnSpcReduction="20000"/>
          </a:bodyPr>
          <a:lstStyle/>
          <a:p>
            <a:pPr marL="342900" lvl="1" indent="0">
              <a:lnSpc>
                <a:spcPct val="120000"/>
              </a:lnSpc>
              <a:spcAft>
                <a:spcPts val="900"/>
              </a:spcAft>
              <a:buNone/>
            </a:pPr>
            <a:r>
              <a:rPr lang="en-US" sz="10400" b="1" dirty="0">
                <a:solidFill>
                  <a:srgbClr val="631D09"/>
                </a:solidFill>
              </a:rPr>
              <a:t>Procedural</a:t>
            </a:r>
            <a:r>
              <a:rPr lang="en-US" sz="10400" dirty="0">
                <a:solidFill>
                  <a:srgbClr val="631D09"/>
                </a:solidFill>
              </a:rPr>
              <a:t> - </a:t>
            </a:r>
            <a:r>
              <a:rPr lang="en-US" sz="10400" dirty="0">
                <a:solidFill>
                  <a:srgbClr val="000000"/>
                </a:solidFill>
              </a:rPr>
              <a:t>Student can perform a computation or algorithm by following a series of prescribed steps.</a:t>
            </a:r>
          </a:p>
          <a:p>
            <a:pPr marL="342900" lvl="1" indent="0">
              <a:lnSpc>
                <a:spcPct val="120000"/>
              </a:lnSpc>
              <a:spcAft>
                <a:spcPts val="900"/>
              </a:spcAft>
              <a:buNone/>
            </a:pPr>
            <a:r>
              <a:rPr lang="en-US" sz="10400" b="1" dirty="0">
                <a:solidFill>
                  <a:srgbClr val="631D09"/>
                </a:solidFill>
              </a:rPr>
              <a:t>Conceptual </a:t>
            </a:r>
            <a:r>
              <a:rPr lang="en-US" sz="10400" dirty="0">
                <a:solidFill>
                  <a:srgbClr val="631D09"/>
                </a:solidFill>
              </a:rPr>
              <a:t>- </a:t>
            </a:r>
            <a:r>
              <a:rPr lang="en-US" sz="10400" dirty="0">
                <a:solidFill>
                  <a:srgbClr val="000000"/>
                </a:solidFill>
              </a:rPr>
              <a:t>Student understands the basis of why a computation or algorithm works. They can apply it later without reteaching. Student can identify, describe, and explain a big idea related to a topic or a class of problems. They see connections between and among ideas.</a:t>
            </a:r>
          </a:p>
          <a:p>
            <a:pPr marL="342900" lvl="1" indent="0">
              <a:spcBef>
                <a:spcPts val="900"/>
              </a:spcBef>
              <a:spcAft>
                <a:spcPts val="900"/>
              </a:spcAft>
              <a:buNone/>
            </a:pPr>
            <a:r>
              <a:rPr lang="en-US" sz="10400" b="1" dirty="0">
                <a:solidFill>
                  <a:srgbClr val="631D09"/>
                </a:solidFill>
              </a:rPr>
              <a:t>Problem solving </a:t>
            </a:r>
            <a:r>
              <a:rPr lang="en-US" sz="10400" dirty="0">
                <a:solidFill>
                  <a:srgbClr val="631D09"/>
                </a:solidFill>
              </a:rPr>
              <a:t>- </a:t>
            </a:r>
            <a:r>
              <a:rPr lang="en-US" sz="10400" dirty="0">
                <a:solidFill>
                  <a:srgbClr val="000000"/>
                </a:solidFill>
              </a:rPr>
              <a:t>Student can solve a problem when there is no specific solution pathway or algorithm.</a:t>
            </a:r>
          </a:p>
          <a:p>
            <a:pPr marL="0" indent="0">
              <a:buNone/>
            </a:pPr>
            <a:endParaRPr lang="en-US" sz="9600" dirty="0"/>
          </a:p>
          <a:p>
            <a:endParaRPr lang="en-US" dirty="0"/>
          </a:p>
        </p:txBody>
      </p:sp>
    </p:spTree>
    <p:extLst>
      <p:ext uri="{BB962C8B-B14F-4D97-AF65-F5344CB8AC3E}">
        <p14:creationId xmlns:p14="http://schemas.microsoft.com/office/powerpoint/2010/main" val="4264673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0"/>
          <p:cNvSpPr txBox="1">
            <a:spLocks noGrp="1"/>
          </p:cNvSpPr>
          <p:nvPr>
            <p:ph type="title"/>
          </p:nvPr>
        </p:nvSpPr>
        <p:spPr>
          <a:xfrm>
            <a:off x="1524000" y="549827"/>
            <a:ext cx="8229600" cy="857400"/>
          </a:xfrm>
          <a:prstGeom prst="rect">
            <a:avLst/>
          </a:prstGeom>
          <a:noFill/>
          <a:ln>
            <a:noFill/>
          </a:ln>
        </p:spPr>
        <p:txBody>
          <a:bodyPr spcFirstLastPara="1" vert="horz" wrap="square" lIns="91425" tIns="45700" rIns="91425" bIns="45700" rtlCol="0" anchor="ctr" anchorCtr="0">
            <a:noAutofit/>
          </a:bodyPr>
          <a:lstStyle/>
          <a:p>
            <a:pPr algn="ctr">
              <a:buSzPts val="4400"/>
            </a:pPr>
            <a:r>
              <a:rPr lang="en" dirty="0"/>
              <a:t>Structuring Information: Challenging for Students</a:t>
            </a:r>
            <a:endParaRPr dirty="0"/>
          </a:p>
        </p:txBody>
      </p:sp>
      <p:pic>
        <p:nvPicPr>
          <p:cNvPr id="100" name="Google Shape;100;p20" descr="Screen Shot 2015-07-20 at 9.59.55 AM.png"/>
          <p:cNvPicPr preferRelativeResize="0">
            <a:picLocks noGrp="1"/>
          </p:cNvPicPr>
          <p:nvPr>
            <p:ph type="body" idx="1"/>
          </p:nvPr>
        </p:nvPicPr>
        <p:blipFill rotWithShape="1">
          <a:blip r:embed="rId3">
            <a:alphaModFix/>
          </a:blip>
          <a:srcRect t="-5334" b="-5334"/>
          <a:stretch/>
        </p:blipFill>
        <p:spPr>
          <a:xfrm>
            <a:off x="1981200" y="1818378"/>
            <a:ext cx="8229600" cy="3394500"/>
          </a:xfrm>
          <a:prstGeom prst="rect">
            <a:avLst/>
          </a:prstGeom>
          <a:noFill/>
          <a:ln>
            <a:noFill/>
          </a:ln>
        </p:spPr>
      </p:pic>
    </p:spTree>
    <p:extLst>
      <p:ext uri="{BB962C8B-B14F-4D97-AF65-F5344CB8AC3E}">
        <p14:creationId xmlns:p14="http://schemas.microsoft.com/office/powerpoint/2010/main" val="1656560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1"/>
          <p:cNvSpPr txBox="1">
            <a:spLocks noGrp="1"/>
          </p:cNvSpPr>
          <p:nvPr>
            <p:ph type="title"/>
          </p:nvPr>
        </p:nvSpPr>
        <p:spPr>
          <a:prstGeom prst="rect">
            <a:avLst/>
          </a:prstGeom>
          <a:noFill/>
          <a:ln>
            <a:noFill/>
          </a:ln>
        </p:spPr>
        <p:txBody>
          <a:bodyPr spcFirstLastPara="1" vert="horz" wrap="square" lIns="91425" tIns="45700" rIns="91425" bIns="45700" rtlCol="0" anchor="ctr" anchorCtr="0">
            <a:noAutofit/>
          </a:bodyPr>
          <a:lstStyle/>
          <a:p>
            <a:pPr algn="ctr">
              <a:buClr>
                <a:srgbClr val="000000"/>
              </a:buClr>
              <a:buSzPts val="3959"/>
            </a:pPr>
            <a:r>
              <a:rPr lang="en" dirty="0">
                <a:solidFill>
                  <a:srgbClr val="570000"/>
                </a:solidFill>
              </a:rPr>
              <a:t>Student Learning Looks Very Different!</a:t>
            </a:r>
            <a:endParaRPr dirty="0">
              <a:solidFill>
                <a:srgbClr val="570000"/>
              </a:solidFill>
            </a:endParaRPr>
          </a:p>
        </p:txBody>
      </p:sp>
      <p:pic>
        <p:nvPicPr>
          <p:cNvPr id="108" name="Google Shape;108;p21"/>
          <p:cNvPicPr preferRelativeResize="0">
            <a:picLocks noChangeAspect="1"/>
          </p:cNvPicPr>
          <p:nvPr/>
        </p:nvPicPr>
        <p:blipFill rotWithShape="1">
          <a:blip r:embed="rId3">
            <a:alphaModFix/>
          </a:blip>
          <a:srcRect/>
          <a:stretch/>
        </p:blipFill>
        <p:spPr>
          <a:xfrm>
            <a:off x="1649050" y="2363483"/>
            <a:ext cx="8381358" cy="1920240"/>
          </a:xfrm>
          <a:prstGeom prst="rect">
            <a:avLst/>
          </a:prstGeom>
          <a:noFill/>
          <a:ln>
            <a:noFill/>
          </a:ln>
        </p:spPr>
      </p:pic>
      <p:sp>
        <p:nvSpPr>
          <p:cNvPr id="6" name="TextBox 5">
            <a:extLst>
              <a:ext uri="{FF2B5EF4-FFF2-40B4-BE49-F238E27FC236}">
                <a16:creationId xmlns:a16="http://schemas.microsoft.com/office/drawing/2014/main" id="{6B53E9C6-E18F-41E2-8A07-5617D8A6ED92}"/>
              </a:ext>
            </a:extLst>
          </p:cNvPr>
          <p:cNvSpPr txBox="1"/>
          <p:nvPr/>
        </p:nvSpPr>
        <p:spPr>
          <a:xfrm>
            <a:off x="4994787" y="5813012"/>
            <a:ext cx="2202426" cy="369332"/>
          </a:xfrm>
          <a:prstGeom prst="rect">
            <a:avLst/>
          </a:prstGeom>
          <a:noFill/>
        </p:spPr>
        <p:txBody>
          <a:bodyPr wrap="square">
            <a:spAutoFit/>
          </a:bodyPr>
          <a:lstStyle/>
          <a:p>
            <a:r>
              <a:rPr lang="en-US" sz="1800" dirty="0"/>
              <a:t>(</a:t>
            </a:r>
            <a:r>
              <a:rPr lang="en-US" sz="1800" dirty="0" err="1"/>
              <a:t>Skemp</a:t>
            </a:r>
            <a:r>
              <a:rPr lang="en-US" sz="1800" dirty="0"/>
              <a:t>, 1987). </a:t>
            </a:r>
            <a:endParaRPr lang="en-US" dirty="0"/>
          </a:p>
        </p:txBody>
      </p:sp>
    </p:spTree>
    <p:extLst>
      <p:ext uri="{BB962C8B-B14F-4D97-AF65-F5344CB8AC3E}">
        <p14:creationId xmlns:p14="http://schemas.microsoft.com/office/powerpoint/2010/main" val="3381279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232D7-4564-1D44-842C-2457C28D2D8E}"/>
              </a:ext>
            </a:extLst>
          </p:cNvPr>
          <p:cNvSpPr>
            <a:spLocks noGrp="1"/>
          </p:cNvSpPr>
          <p:nvPr>
            <p:ph type="title"/>
          </p:nvPr>
        </p:nvSpPr>
        <p:spPr>
          <a:xfrm>
            <a:off x="1625876" y="336884"/>
            <a:ext cx="8663529" cy="1126156"/>
          </a:xfrm>
        </p:spPr>
        <p:txBody>
          <a:bodyPr>
            <a:noAutofit/>
          </a:bodyPr>
          <a:lstStyle/>
          <a:p>
            <a:r>
              <a:rPr lang="en-US" dirty="0"/>
              <a:t>Factors that Affect Student Learning</a:t>
            </a:r>
          </a:p>
        </p:txBody>
      </p:sp>
      <p:sp>
        <p:nvSpPr>
          <p:cNvPr id="3" name="Content Placeholder 2">
            <a:extLst>
              <a:ext uri="{FF2B5EF4-FFF2-40B4-BE49-F238E27FC236}">
                <a16:creationId xmlns:a16="http://schemas.microsoft.com/office/drawing/2014/main" id="{A191554A-0C38-4944-9EA2-A33276B92559}"/>
              </a:ext>
            </a:extLst>
          </p:cNvPr>
          <p:cNvSpPr>
            <a:spLocks noGrp="1"/>
          </p:cNvSpPr>
          <p:nvPr>
            <p:ph idx="1"/>
          </p:nvPr>
        </p:nvSpPr>
        <p:spPr>
          <a:xfrm>
            <a:off x="951722" y="1684420"/>
            <a:ext cx="8349505" cy="4036379"/>
          </a:xfrm>
        </p:spPr>
        <p:txBody>
          <a:bodyPr/>
          <a:lstStyle/>
          <a:p>
            <a:r>
              <a:rPr lang="en-US" dirty="0"/>
              <a:t>Connections within and across topics</a:t>
            </a:r>
          </a:p>
          <a:p>
            <a:pPr lvl="1"/>
            <a:r>
              <a:rPr lang="en-US" dirty="0"/>
              <a:t>Multiple representations</a:t>
            </a:r>
          </a:p>
          <a:p>
            <a:pPr marL="342900" lvl="1" indent="0">
              <a:buNone/>
            </a:pPr>
            <a:endParaRPr lang="en-US" dirty="0"/>
          </a:p>
        </p:txBody>
      </p:sp>
      <p:pic>
        <p:nvPicPr>
          <p:cNvPr id="4" name="Picture 3">
            <a:extLst>
              <a:ext uri="{FF2B5EF4-FFF2-40B4-BE49-F238E27FC236}">
                <a16:creationId xmlns:a16="http://schemas.microsoft.com/office/drawing/2014/main" id="{E7ADFF41-D828-A440-A35A-EB7418339F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14850" y="3059279"/>
            <a:ext cx="3162300" cy="2882900"/>
          </a:xfrm>
          <a:prstGeom prst="rect">
            <a:avLst/>
          </a:prstGeom>
        </p:spPr>
      </p:pic>
    </p:spTree>
    <p:extLst>
      <p:ext uri="{BB962C8B-B14F-4D97-AF65-F5344CB8AC3E}">
        <p14:creationId xmlns:p14="http://schemas.microsoft.com/office/powerpoint/2010/main" val="2406829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93D3F-40FE-0746-B4C3-3EAC84A4F3A7}"/>
              </a:ext>
            </a:extLst>
          </p:cNvPr>
          <p:cNvSpPr>
            <a:spLocks noGrp="1"/>
          </p:cNvSpPr>
          <p:nvPr>
            <p:ph type="title"/>
          </p:nvPr>
        </p:nvSpPr>
        <p:spPr/>
        <p:txBody>
          <a:bodyPr/>
          <a:lstStyle/>
          <a:p>
            <a:r>
              <a:rPr lang="en-US" dirty="0"/>
              <a:t>Making Mathematical Connections</a:t>
            </a:r>
          </a:p>
        </p:txBody>
      </p:sp>
      <p:sp>
        <p:nvSpPr>
          <p:cNvPr id="3" name="Content Placeholder 2">
            <a:extLst>
              <a:ext uri="{FF2B5EF4-FFF2-40B4-BE49-F238E27FC236}">
                <a16:creationId xmlns:a16="http://schemas.microsoft.com/office/drawing/2014/main" id="{9960D903-D60D-684D-B097-4994DEECDE47}"/>
              </a:ext>
            </a:extLst>
          </p:cNvPr>
          <p:cNvSpPr>
            <a:spLocks noGrp="1"/>
          </p:cNvSpPr>
          <p:nvPr>
            <p:ph idx="1"/>
          </p:nvPr>
        </p:nvSpPr>
        <p:spPr/>
        <p:txBody>
          <a:bodyPr/>
          <a:lstStyle/>
          <a:p>
            <a:r>
              <a:rPr lang="en-US" dirty="0"/>
              <a:t>Reframing Standard tasks that are typically procedural</a:t>
            </a:r>
          </a:p>
          <a:p>
            <a:r>
              <a:rPr lang="en-US" dirty="0"/>
              <a:t>Three types of tasks will be discussed</a:t>
            </a:r>
          </a:p>
          <a:p>
            <a:pPr lvl="1"/>
            <a:r>
              <a:rPr lang="en-US" dirty="0"/>
              <a:t>Reversibility</a:t>
            </a:r>
          </a:p>
          <a:p>
            <a:pPr lvl="1"/>
            <a:r>
              <a:rPr lang="en-US" dirty="0"/>
              <a:t>Flexibility</a:t>
            </a:r>
          </a:p>
          <a:p>
            <a:pPr lvl="1"/>
            <a:r>
              <a:rPr lang="en-US" dirty="0"/>
              <a:t>Generalization</a:t>
            </a:r>
          </a:p>
          <a:p>
            <a:endParaRPr lang="en-US" dirty="0"/>
          </a:p>
        </p:txBody>
      </p:sp>
    </p:spTree>
    <p:extLst>
      <p:ext uri="{BB962C8B-B14F-4D97-AF65-F5344CB8AC3E}">
        <p14:creationId xmlns:p14="http://schemas.microsoft.com/office/powerpoint/2010/main" val="1767485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3765C-00F9-D549-91BB-1C66451010E1}"/>
              </a:ext>
            </a:extLst>
          </p:cNvPr>
          <p:cNvSpPr>
            <a:spLocks noGrp="1"/>
          </p:cNvSpPr>
          <p:nvPr>
            <p:ph type="title"/>
          </p:nvPr>
        </p:nvSpPr>
        <p:spPr>
          <a:xfrm>
            <a:off x="1860566" y="150741"/>
            <a:ext cx="7886700" cy="1325563"/>
          </a:xfrm>
        </p:spPr>
        <p:txBody>
          <a:bodyPr/>
          <a:lstStyle/>
          <a:p>
            <a:r>
              <a:rPr lang="en-US" dirty="0"/>
              <a:t>Standard Task</a:t>
            </a:r>
          </a:p>
        </p:txBody>
      </p:sp>
      <p:sp>
        <p:nvSpPr>
          <p:cNvPr id="3" name="Content Placeholder 2">
            <a:extLst>
              <a:ext uri="{FF2B5EF4-FFF2-40B4-BE49-F238E27FC236}">
                <a16:creationId xmlns:a16="http://schemas.microsoft.com/office/drawing/2014/main" id="{9C9848B5-87AF-C94F-980F-FD1C255B5AB8}"/>
              </a:ext>
            </a:extLst>
          </p:cNvPr>
          <p:cNvSpPr>
            <a:spLocks noGrp="1"/>
          </p:cNvSpPr>
          <p:nvPr>
            <p:ph idx="1"/>
          </p:nvPr>
        </p:nvSpPr>
        <p:spPr>
          <a:xfrm>
            <a:off x="1860566" y="1476303"/>
            <a:ext cx="7675350" cy="4351338"/>
          </a:xfrm>
        </p:spPr>
        <p:txBody>
          <a:bodyPr/>
          <a:lstStyle/>
          <a:p>
            <a:pPr marL="342900" lvl="1" indent="0">
              <a:buNone/>
            </a:pPr>
            <a:endParaRPr lang="en-US" dirty="0">
              <a:solidFill>
                <a:srgbClr val="000000"/>
              </a:solidFill>
            </a:endParaRPr>
          </a:p>
          <a:p>
            <a:pPr marL="0" indent="0">
              <a:buNone/>
            </a:pPr>
            <a:endParaRPr lang="en-US" dirty="0"/>
          </a:p>
          <a:p>
            <a:pPr marL="0" indent="0">
              <a:buNone/>
            </a:pPr>
            <a:endParaRPr lang="en-US" dirty="0"/>
          </a:p>
        </p:txBody>
      </p:sp>
      <p:pic>
        <p:nvPicPr>
          <p:cNvPr id="5" name="Picture 4" descr="A picture containing diagram&#10;&#10;Description automatically generated">
            <a:extLst>
              <a:ext uri="{FF2B5EF4-FFF2-40B4-BE49-F238E27FC236}">
                <a16:creationId xmlns:a16="http://schemas.microsoft.com/office/drawing/2014/main" id="{9E09B015-1124-5B46-ABBA-1758E0BF7B38}"/>
              </a:ext>
            </a:extLst>
          </p:cNvPr>
          <p:cNvPicPr>
            <a:picLocks noChangeAspect="1"/>
          </p:cNvPicPr>
          <p:nvPr/>
        </p:nvPicPr>
        <p:blipFill rotWithShape="1">
          <a:blip r:embed="rId3">
            <a:clrChange>
              <a:clrFrom>
                <a:srgbClr val="FFFFFF"/>
              </a:clrFrom>
              <a:clrTo>
                <a:srgbClr val="FFFFFF">
                  <a:alpha val="0"/>
                </a:srgbClr>
              </a:clrTo>
            </a:clrChange>
            <a:alphaModFix/>
            <a:duotone>
              <a:prstClr val="black"/>
              <a:srgbClr val="F1F1E5">
                <a:tint val="45000"/>
                <a:satMod val="400000"/>
              </a:srgbClr>
            </a:duotone>
          </a:blip>
          <a:srcRect r="30946"/>
          <a:stretch/>
        </p:blipFill>
        <p:spPr>
          <a:xfrm>
            <a:off x="3989719" y="2289528"/>
            <a:ext cx="3981655" cy="1737360"/>
          </a:xfrm>
          <a:prstGeom prst="rect">
            <a:avLst/>
          </a:prstGeom>
        </p:spPr>
      </p:pic>
      <p:sp>
        <p:nvSpPr>
          <p:cNvPr id="6" name="TextBox 5">
            <a:extLst>
              <a:ext uri="{FF2B5EF4-FFF2-40B4-BE49-F238E27FC236}">
                <a16:creationId xmlns:a16="http://schemas.microsoft.com/office/drawing/2014/main" id="{6E18FBAF-1AC6-854D-A8E4-63E3BF094D79}"/>
              </a:ext>
            </a:extLst>
          </p:cNvPr>
          <p:cNvSpPr txBox="1"/>
          <p:nvPr/>
        </p:nvSpPr>
        <p:spPr>
          <a:xfrm>
            <a:off x="1343608" y="1476302"/>
            <a:ext cx="9758240" cy="523220"/>
          </a:xfrm>
          <a:prstGeom prst="rect">
            <a:avLst/>
          </a:prstGeom>
          <a:noFill/>
        </p:spPr>
        <p:txBody>
          <a:bodyPr wrap="square" rtlCol="0">
            <a:spAutoFit/>
          </a:bodyPr>
          <a:lstStyle/>
          <a:p>
            <a:r>
              <a:rPr lang="en-US" sz="2800" dirty="0">
                <a:latin typeface="Century Gothic" panose="020B0502020202020204" pitchFamily="34" charset="0"/>
              </a:rPr>
              <a:t>Solve and think about the ‘thinking’ that it requires: </a:t>
            </a:r>
          </a:p>
        </p:txBody>
      </p:sp>
    </p:spTree>
    <p:extLst>
      <p:ext uri="{BB962C8B-B14F-4D97-AF65-F5344CB8AC3E}">
        <p14:creationId xmlns:p14="http://schemas.microsoft.com/office/powerpoint/2010/main" val="2488433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AE598-022F-154B-982F-A593B3167D44}"/>
              </a:ext>
            </a:extLst>
          </p:cNvPr>
          <p:cNvSpPr>
            <a:spLocks noGrp="1"/>
          </p:cNvSpPr>
          <p:nvPr>
            <p:ph type="title"/>
          </p:nvPr>
        </p:nvSpPr>
        <p:spPr/>
        <p:txBody>
          <a:bodyPr/>
          <a:lstStyle/>
          <a:p>
            <a:pPr algn="ctr"/>
            <a:r>
              <a:rPr lang="en-US" dirty="0"/>
              <a:t>What is a Reversibility Question?</a:t>
            </a:r>
          </a:p>
        </p:txBody>
      </p:sp>
      <p:sp>
        <p:nvSpPr>
          <p:cNvPr id="3" name="Content Placeholder 2">
            <a:extLst>
              <a:ext uri="{FF2B5EF4-FFF2-40B4-BE49-F238E27FC236}">
                <a16:creationId xmlns:a16="http://schemas.microsoft.com/office/drawing/2014/main" id="{F89D52FD-A2F3-7C47-878D-EED5B43A5956}"/>
              </a:ext>
            </a:extLst>
          </p:cNvPr>
          <p:cNvSpPr>
            <a:spLocks noGrp="1"/>
          </p:cNvSpPr>
          <p:nvPr>
            <p:ph idx="1"/>
          </p:nvPr>
        </p:nvSpPr>
        <p:spPr/>
        <p:txBody>
          <a:bodyPr/>
          <a:lstStyle/>
          <a:p>
            <a:r>
              <a:rPr lang="en-US" dirty="0">
                <a:solidFill>
                  <a:schemeClr val="tx2"/>
                </a:solidFill>
              </a:rPr>
              <a:t>In a reversibility question, students are given the answer and they create the problem.</a:t>
            </a:r>
          </a:p>
          <a:p>
            <a:endParaRPr lang="en-US" dirty="0"/>
          </a:p>
        </p:txBody>
      </p:sp>
    </p:spTree>
    <p:extLst>
      <p:ext uri="{BB962C8B-B14F-4D97-AF65-F5344CB8AC3E}">
        <p14:creationId xmlns:p14="http://schemas.microsoft.com/office/powerpoint/2010/main" val="791563386"/>
      </p:ext>
    </p:extLst>
  </p:cSld>
  <p:clrMapOvr>
    <a:masterClrMapping/>
  </p:clrMapOvr>
</p:sld>
</file>

<file path=ppt/theme/theme1.xml><?xml version="1.0" encoding="utf-8"?>
<a:theme xmlns:a="http://schemas.openxmlformats.org/drawingml/2006/main" name="Basis">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IRG Powerpoint Template_New_12-14-17" id="{27F185FE-D793-4B35-B566-2C879FF7734C}" vid="{2029178C-95D4-4286-A7A3-F784C4B40A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IRG Powerpoint Template_New_12-14-17</Template>
  <TotalTime>4614</TotalTime>
  <Words>1468</Words>
  <Application>Microsoft Macintosh PowerPoint</Application>
  <PresentationFormat>Widescreen</PresentationFormat>
  <Paragraphs>180</Paragraphs>
  <Slides>28</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Calibri</vt:lpstr>
      <vt:lpstr>Cambria Math</vt:lpstr>
      <vt:lpstr>Century</vt:lpstr>
      <vt:lpstr>Century Gothic</vt:lpstr>
      <vt:lpstr>Corbel</vt:lpstr>
      <vt:lpstr>Courier New</vt:lpstr>
      <vt:lpstr>Times New Roman</vt:lpstr>
      <vt:lpstr>Wingdings</vt:lpstr>
      <vt:lpstr>Basis</vt:lpstr>
      <vt:lpstr>Revising Standard Mathematical Tasks  Reversibility, Flexibility, Generalization (RFG) Framework</vt:lpstr>
      <vt:lpstr>Disclaimer</vt:lpstr>
      <vt:lpstr>Student Understandings</vt:lpstr>
      <vt:lpstr>Structuring Information: Challenging for Students</vt:lpstr>
      <vt:lpstr>Student Learning Looks Very Different!</vt:lpstr>
      <vt:lpstr>Factors that Affect Student Learning</vt:lpstr>
      <vt:lpstr>Making Mathematical Connections</vt:lpstr>
      <vt:lpstr>Standard Task</vt:lpstr>
      <vt:lpstr>What is a Reversibility Question?</vt:lpstr>
      <vt:lpstr>Reversibility Task</vt:lpstr>
      <vt:lpstr>Student Responses</vt:lpstr>
      <vt:lpstr>Debriefing Questions</vt:lpstr>
      <vt:lpstr>Reversibility Practice</vt:lpstr>
      <vt:lpstr>What is a Flexibility Question?</vt:lpstr>
      <vt:lpstr>Two Types of Flexibility Questions</vt:lpstr>
      <vt:lpstr>Flexibility Practice</vt:lpstr>
      <vt:lpstr>What is a Generalization Question?</vt:lpstr>
      <vt:lpstr>Generalization Questions </vt:lpstr>
      <vt:lpstr>Generalizability Practice</vt:lpstr>
      <vt:lpstr>Task Revision Framework</vt:lpstr>
      <vt:lpstr>Let’s Look Together</vt:lpstr>
      <vt:lpstr>12 + A = 24</vt:lpstr>
      <vt:lpstr>Getting Started with Your Students</vt:lpstr>
      <vt:lpstr>Think-Pair-Share (T-P-S)</vt:lpstr>
      <vt:lpstr>Generic Questions: Reversibility</vt:lpstr>
      <vt:lpstr>Generic Questions: Flexibility </vt:lpstr>
      <vt:lpstr>Generic Questions: Generalization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 Foremski</dc:creator>
  <cp:lastModifiedBy>Samantha Wavell</cp:lastModifiedBy>
  <cp:revision>493</cp:revision>
  <cp:lastPrinted>2018-06-11T20:45:33Z</cp:lastPrinted>
  <dcterms:created xsi:type="dcterms:W3CDTF">2018-06-01T20:47:21Z</dcterms:created>
  <dcterms:modified xsi:type="dcterms:W3CDTF">2022-07-29T22:40:37Z</dcterms:modified>
</cp:coreProperties>
</file>