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376" r:id="rId2"/>
    <p:sldId id="368" r:id="rId3"/>
    <p:sldId id="416" r:id="rId4"/>
    <p:sldId id="418" r:id="rId5"/>
    <p:sldId id="419" r:id="rId6"/>
    <p:sldId id="385" r:id="rId7"/>
    <p:sldId id="420" r:id="rId8"/>
    <p:sldId id="341" r:id="rId9"/>
    <p:sldId id="424" r:id="rId10"/>
    <p:sldId id="422" r:id="rId11"/>
    <p:sldId id="427" r:id="rId12"/>
    <p:sldId id="425" r:id="rId13"/>
    <p:sldId id="441" r:id="rId14"/>
    <p:sldId id="439" r:id="rId15"/>
    <p:sldId id="440" r:id="rId16"/>
    <p:sldId id="442" r:id="rId17"/>
    <p:sldId id="450" r:id="rId18"/>
    <p:sldId id="445" r:id="rId19"/>
    <p:sldId id="446" r:id="rId20"/>
    <p:sldId id="448" r:id="rId21"/>
    <p:sldId id="447" r:id="rId22"/>
    <p:sldId id="428" r:id="rId23"/>
    <p:sldId id="429" r:id="rId24"/>
    <p:sldId id="367" r:id="rId25"/>
  </p:sldIdLst>
  <p:sldSz cx="12192000" cy="6858000"/>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1" clrIdx="0"/>
  <p:cmAuthor id="2" name="SW" initials="SW" lastIdx="2" clrIdx="1">
    <p:extLst>
      <p:ext uri="{19B8F6BF-5375-455C-9EA6-DF929625EA0E}">
        <p15:presenceInfo xmlns:p15="http://schemas.microsoft.com/office/powerpoint/2012/main" userId="SW" providerId="None"/>
      </p:ext>
    </p:extLst>
  </p:cmAuthor>
  <p:cmAuthor id="3" name="Robin Schumacher" initials="RS" lastIdx="1" clrIdx="2">
    <p:extLst>
      <p:ext uri="{19B8F6BF-5375-455C-9EA6-DF929625EA0E}">
        <p15:presenceInfo xmlns:p15="http://schemas.microsoft.com/office/powerpoint/2012/main" userId="S::robin.schumacher@inresg.org::094056a0-bdfc-4b87-a57a-1de7175ec0c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0000"/>
    <a:srgbClr val="E0DCDD"/>
    <a:srgbClr val="7C6D72"/>
    <a:srgbClr val="570100"/>
    <a:srgbClr val="C9DCFF"/>
    <a:srgbClr val="F1F1E5"/>
    <a:srgbClr val="631D09"/>
    <a:srgbClr val="E5EEFF"/>
    <a:srgbClr val="9900CC"/>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92" autoAdjust="0"/>
    <p:restoredTop sz="88456" autoAdjust="0"/>
  </p:normalViewPr>
  <p:slideViewPr>
    <p:cSldViewPr snapToGrid="0">
      <p:cViewPr varScale="1">
        <p:scale>
          <a:sx n="78" d="100"/>
          <a:sy n="78" d="100"/>
        </p:scale>
        <p:origin x="200" y="672"/>
      </p:cViewPr>
      <p:guideLst>
        <p:guide orient="horz" pos="2160"/>
        <p:guide pos="3840"/>
      </p:guideLst>
    </p:cSldViewPr>
  </p:slideViewPr>
  <p:notesTextViewPr>
    <p:cViewPr>
      <p:scale>
        <a:sx n="1" d="1"/>
        <a:sy n="1" d="1"/>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21-08-31T10:36:47.204" idx="1">
    <p:pos x="10" y="10"/>
    <p:text>not sure where this fits.....seems slightly off topci</p:text>
    <p:extLst>
      <p:ext uri="{C676402C-5697-4E1C-873F-D02D1690AC5C}">
        <p15:threadingInfo xmlns:p15="http://schemas.microsoft.com/office/powerpoint/2012/main" timeZoneBias="300"/>
      </p:ext>
    </p:extLst>
  </p:cm>
  <p:cm authorId="2" dt="2021-12-07T20:51:22.661" idx="2">
    <p:pos x="10" y="106"/>
    <p:text>I think fine to leave it in at the end</p:text>
    <p:extLst>
      <p:ext uri="{C676402C-5697-4E1C-873F-D02D1690AC5C}">
        <p15:threadingInfo xmlns:p15="http://schemas.microsoft.com/office/powerpoint/2012/main" timeZoneBias="480">
          <p15:parentCm authorId="3" idx="1"/>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BCCBFFF5-A153-4049-838B-B3D358725CAA}" type="datetimeFigureOut">
              <a:rPr lang="en-US" smtClean="0"/>
              <a:t>8/2/22</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8AC0457B-FCE3-834A-B569-25EC9BB7B619}" type="slidenum">
              <a:rPr lang="en-US" smtClean="0"/>
              <a:t>‹#›</a:t>
            </a:fld>
            <a:endParaRPr lang="en-US"/>
          </a:p>
        </p:txBody>
      </p:sp>
    </p:spTree>
    <p:extLst>
      <p:ext uri="{BB962C8B-B14F-4D97-AF65-F5344CB8AC3E}">
        <p14:creationId xmlns:p14="http://schemas.microsoft.com/office/powerpoint/2010/main" val="1383556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5"/>
          </p:nvPr>
        </p:nvSpPr>
        <p:spPr/>
        <p:txBody>
          <a:bodyPr/>
          <a:lstStyle/>
          <a:p>
            <a:fld id="{8AC0457B-FCE3-834A-B569-25EC9BB7B619}" type="slidenum">
              <a:rPr lang="en-US" smtClean="0"/>
              <a:t>3</a:t>
            </a:fld>
            <a:endParaRPr lang="en-US"/>
          </a:p>
        </p:txBody>
      </p:sp>
    </p:spTree>
    <p:extLst>
      <p:ext uri="{BB962C8B-B14F-4D97-AF65-F5344CB8AC3E}">
        <p14:creationId xmlns:p14="http://schemas.microsoft.com/office/powerpoint/2010/main" val="304348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13</a:t>
            </a:fld>
            <a:endParaRPr lang="en-US"/>
          </a:p>
        </p:txBody>
      </p:sp>
    </p:spTree>
    <p:extLst>
      <p:ext uri="{BB962C8B-B14F-4D97-AF65-F5344CB8AC3E}">
        <p14:creationId xmlns:p14="http://schemas.microsoft.com/office/powerpoint/2010/main" val="3315537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17</a:t>
            </a:fld>
            <a:endParaRPr lang="en-US"/>
          </a:p>
        </p:txBody>
      </p:sp>
    </p:spTree>
    <p:extLst>
      <p:ext uri="{BB962C8B-B14F-4D97-AF65-F5344CB8AC3E}">
        <p14:creationId xmlns:p14="http://schemas.microsoft.com/office/powerpoint/2010/main" val="2725786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22</a:t>
            </a:fld>
            <a:endParaRPr lang="en-US"/>
          </a:p>
        </p:txBody>
      </p:sp>
    </p:spTree>
    <p:extLst>
      <p:ext uri="{BB962C8B-B14F-4D97-AF65-F5344CB8AC3E}">
        <p14:creationId xmlns:p14="http://schemas.microsoft.com/office/powerpoint/2010/main" val="30758687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23</a:t>
            </a:fld>
            <a:endParaRPr lang="en-US"/>
          </a:p>
        </p:txBody>
      </p:sp>
    </p:spTree>
    <p:extLst>
      <p:ext uri="{BB962C8B-B14F-4D97-AF65-F5344CB8AC3E}">
        <p14:creationId xmlns:p14="http://schemas.microsoft.com/office/powerpoint/2010/main" val="3125726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p:txBody>
      </p:sp>
      <p:sp>
        <p:nvSpPr>
          <p:cNvPr id="4" name="Slide Number Placeholder 3"/>
          <p:cNvSpPr>
            <a:spLocks noGrp="1"/>
          </p:cNvSpPr>
          <p:nvPr>
            <p:ph type="sldNum" sz="quarter" idx="5"/>
          </p:nvPr>
        </p:nvSpPr>
        <p:spPr/>
        <p:txBody>
          <a:bodyPr/>
          <a:lstStyle/>
          <a:p>
            <a:fld id="{8AC0457B-FCE3-834A-B569-25EC9BB7B619}" type="slidenum">
              <a:rPr lang="en-US" smtClean="0"/>
              <a:t>4</a:t>
            </a:fld>
            <a:endParaRPr lang="en-US"/>
          </a:p>
        </p:txBody>
      </p:sp>
    </p:spTree>
    <p:extLst>
      <p:ext uri="{BB962C8B-B14F-4D97-AF65-F5344CB8AC3E}">
        <p14:creationId xmlns:p14="http://schemas.microsoft.com/office/powerpoint/2010/main" val="618748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5</a:t>
            </a:fld>
            <a:endParaRPr lang="en-US"/>
          </a:p>
        </p:txBody>
      </p:sp>
    </p:spTree>
    <p:extLst>
      <p:ext uri="{BB962C8B-B14F-4D97-AF65-F5344CB8AC3E}">
        <p14:creationId xmlns:p14="http://schemas.microsoft.com/office/powerpoint/2010/main" val="1394132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7</a:t>
            </a:fld>
            <a:endParaRPr lang="en-US"/>
          </a:p>
        </p:txBody>
      </p:sp>
    </p:spTree>
    <p:extLst>
      <p:ext uri="{BB962C8B-B14F-4D97-AF65-F5344CB8AC3E}">
        <p14:creationId xmlns:p14="http://schemas.microsoft.com/office/powerpoint/2010/main" val="1010938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C0457B-FCE3-834A-B569-25EC9BB7B619}" type="slidenum">
              <a:rPr lang="en-US" smtClean="0"/>
              <a:t>8</a:t>
            </a:fld>
            <a:endParaRPr lang="en-US"/>
          </a:p>
        </p:txBody>
      </p:sp>
    </p:spTree>
    <p:extLst>
      <p:ext uri="{BB962C8B-B14F-4D97-AF65-F5344CB8AC3E}">
        <p14:creationId xmlns:p14="http://schemas.microsoft.com/office/powerpoint/2010/main" val="3581911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9</a:t>
            </a:fld>
            <a:endParaRPr lang="en-US"/>
          </a:p>
        </p:txBody>
      </p:sp>
    </p:spTree>
    <p:extLst>
      <p:ext uri="{BB962C8B-B14F-4D97-AF65-F5344CB8AC3E}">
        <p14:creationId xmlns:p14="http://schemas.microsoft.com/office/powerpoint/2010/main" val="1503564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96925" marR="0" lvl="1" indent="-333375" algn="l" defTabSz="914377" rtl="0" eaLnBrk="1" fontAlgn="auto" latinLnBrk="0" hangingPunct="1">
              <a:lnSpc>
                <a:spcPct val="120000"/>
              </a:lnSpc>
              <a:spcBef>
                <a:spcPts val="200"/>
              </a:spcBef>
              <a:spcAft>
                <a:spcPts val="400"/>
              </a:spcAft>
              <a:buClr>
                <a:srgbClr val="570100"/>
              </a:buClr>
              <a:buSzPct val="80000"/>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Three “Kudos” Statements which are statements that address aspects of the lesson that were implemented well.</a:t>
            </a:r>
          </a:p>
          <a:p>
            <a:pPr marL="796925" marR="0" lvl="1" indent="-333375" algn="l" defTabSz="914377" rtl="0" eaLnBrk="1" fontAlgn="auto" latinLnBrk="0" hangingPunct="1">
              <a:lnSpc>
                <a:spcPct val="120000"/>
              </a:lnSpc>
              <a:spcBef>
                <a:spcPts val="200"/>
              </a:spcBef>
              <a:spcAft>
                <a:spcPts val="400"/>
              </a:spcAft>
              <a:buClr>
                <a:srgbClr val="570100"/>
              </a:buClr>
              <a:buSzPct val="80000"/>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 more than three “Food for Thought” statements addressing aspects of the lesson than need improvement.</a:t>
            </a:r>
          </a:p>
          <a:p>
            <a:pPr marL="796925" marR="0" lvl="1" indent="-333375" algn="l" defTabSz="914377" rtl="0" eaLnBrk="1" fontAlgn="auto" latinLnBrk="0" hangingPunct="1">
              <a:lnSpc>
                <a:spcPct val="120000"/>
              </a:lnSpc>
              <a:spcBef>
                <a:spcPts val="200"/>
              </a:spcBef>
              <a:spcAft>
                <a:spcPts val="400"/>
              </a:spcAft>
              <a:buClr>
                <a:srgbClr val="570100"/>
              </a:buClr>
              <a:buSzPct val="80000"/>
              <a:buFont typeface="Wingdings" panose="05000000000000000000" pitchFamily="2" charset="2"/>
              <a:buChar char="§"/>
              <a:tabLst/>
              <a:defRPr/>
            </a:pP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Food for Thought statements are prioritized from serious to less serious issues. </a:t>
            </a:r>
          </a:p>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10</a:t>
            </a:fld>
            <a:endParaRPr lang="en-US"/>
          </a:p>
        </p:txBody>
      </p:sp>
    </p:spTree>
    <p:extLst>
      <p:ext uri="{BB962C8B-B14F-4D97-AF65-F5344CB8AC3E}">
        <p14:creationId xmlns:p14="http://schemas.microsoft.com/office/powerpoint/2010/main" val="228765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8AC0457B-FCE3-834A-B569-25EC9BB7B619}" type="slidenum">
              <a:rPr lang="en-US" smtClean="0"/>
              <a:t>11</a:t>
            </a:fld>
            <a:endParaRPr lang="en-US"/>
          </a:p>
        </p:txBody>
      </p:sp>
    </p:spTree>
    <p:extLst>
      <p:ext uri="{BB962C8B-B14F-4D97-AF65-F5344CB8AC3E}">
        <p14:creationId xmlns:p14="http://schemas.microsoft.com/office/powerpoint/2010/main" val="4182801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C0457B-FCE3-834A-B569-25EC9BB7B619}" type="slidenum">
              <a:rPr lang="en-US" smtClean="0"/>
              <a:t>12</a:t>
            </a:fld>
            <a:endParaRPr lang="en-US"/>
          </a:p>
        </p:txBody>
      </p:sp>
    </p:spTree>
    <p:extLst>
      <p:ext uri="{BB962C8B-B14F-4D97-AF65-F5344CB8AC3E}">
        <p14:creationId xmlns:p14="http://schemas.microsoft.com/office/powerpoint/2010/main" val="23021220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5815" y="521892"/>
            <a:ext cx="11172092" cy="2926080"/>
          </a:xfrm>
          <a:prstGeom prst="rect">
            <a:avLst/>
          </a:prstGeom>
          <a:effectLst>
            <a:outerShdw blurRad="50800" dist="38100" dir="2700000" algn="tl" rotWithShape="0">
              <a:prstClr val="black">
                <a:alpha val="40000"/>
              </a:prstClr>
            </a:outerShdw>
          </a:effectLst>
        </p:spPr>
        <p:txBody>
          <a:bodyPr anchor="b">
            <a:normAutofit/>
          </a:bodyPr>
          <a:lstStyle>
            <a:lvl1pPr algn="ctr">
              <a:lnSpc>
                <a:spcPct val="85000"/>
              </a:lnSpc>
              <a:defRPr sz="7200" b="1" cap="small" baseline="0">
                <a:solidFill>
                  <a:srgbClr val="570100"/>
                </a:solidFill>
                <a:latin typeface="Century Gothic" panose="020B0502020202020204" pitchFamily="34"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709531" y="3957565"/>
            <a:ext cx="8767860" cy="1388165"/>
          </a:xfrm>
          <a:prstGeom prst="rect">
            <a:avLst/>
          </a:prstGeom>
        </p:spPr>
        <p:txBody>
          <a:bodyPr>
            <a:normAutofit/>
          </a:bodyPr>
          <a:lstStyle>
            <a:lvl1pPr marL="0" indent="0" algn="ctr">
              <a:buNone/>
              <a:defRPr sz="3000">
                <a:solidFill>
                  <a:schemeClr val="tx1"/>
                </a:solidFill>
                <a:latin typeface="Century Gothic" panose="020B0502020202020204" pitchFamily="34" charset="0"/>
              </a:defRPr>
            </a:lvl1pPr>
            <a:lvl2pPr marL="457189" indent="0" algn="ctr">
              <a:buNone/>
              <a:defRPr sz="2200"/>
            </a:lvl2pPr>
            <a:lvl3pPr marL="914377" indent="0" algn="ctr">
              <a:buNone/>
              <a:defRPr sz="22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solidFill>
                  <a:schemeClr val="bg2">
                    <a:lumMod val="20000"/>
                    <a:lumOff val="80000"/>
                  </a:schemeClr>
                </a:solidFill>
                <a:latin typeface="Times New Roman" panose="02020603050405020304" pitchFamily="18" charset="0"/>
                <a:cs typeface="Times New Roman" panose="02020603050405020304" pitchFamily="18" charset="0"/>
              </a:defRPr>
            </a:lvl1pPr>
          </a:lstStyle>
          <a:p>
            <a:fld id="{C2926BDF-0A3D-4892-9CBE-21B5FA37E613}" type="slidenum">
              <a:rPr lang="en-US" smtClean="0"/>
              <a:pPr/>
              <a:t>‹#›</a:t>
            </a:fld>
            <a:endParaRPr lang="en-US" dirty="0"/>
          </a:p>
        </p:txBody>
      </p:sp>
      <p:cxnSp>
        <p:nvCxnSpPr>
          <p:cNvPr id="8" name="Straight Connector 7"/>
          <p:cNvCxnSpPr/>
          <p:nvPr/>
        </p:nvCxnSpPr>
        <p:spPr>
          <a:xfrm>
            <a:off x="1978665" y="3447178"/>
            <a:ext cx="8229601" cy="0"/>
          </a:xfrm>
          <a:prstGeom prst="line">
            <a:avLst/>
          </a:prstGeom>
          <a:ln w="28575" cmpd="sng">
            <a:solidFill>
              <a:srgbClr val="7C6D72"/>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343DBCDC-43F6-4FA7-91E8-E176ACE37978}"/>
              </a:ext>
            </a:extLst>
          </p:cNvPr>
          <p:cNvPicPr>
            <a:picLocks noChangeAspect="1"/>
          </p:cNvPicPr>
          <p:nvPr userDrawn="1"/>
        </p:nvPicPr>
        <p:blipFill>
          <a:blip r:embed="rId2"/>
          <a:stretch>
            <a:fillRect/>
          </a:stretch>
        </p:blipFill>
        <p:spPr>
          <a:xfrm>
            <a:off x="4791075" y="6270989"/>
            <a:ext cx="2609850" cy="485775"/>
          </a:xfrm>
          <a:prstGeom prst="rect">
            <a:avLst/>
          </a:prstGeom>
        </p:spPr>
      </p:pic>
    </p:spTree>
    <p:extLst>
      <p:ext uri="{BB962C8B-B14F-4D97-AF65-F5344CB8AC3E}">
        <p14:creationId xmlns:p14="http://schemas.microsoft.com/office/powerpoint/2010/main" val="1928924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2926BDF-0A3D-4892-9CBE-21B5FA37E613}" type="slidenum">
              <a:rPr lang="en-US" smtClean="0"/>
              <a:t>‹#›</a:t>
            </a:fld>
            <a:endParaRPr lang="en-US"/>
          </a:p>
        </p:txBody>
      </p:sp>
      <p:sp>
        <p:nvSpPr>
          <p:cNvPr id="5" name="Title Placeholder 1">
            <a:extLst>
              <a:ext uri="{FF2B5EF4-FFF2-40B4-BE49-F238E27FC236}">
                <a16:creationId xmlns:a16="http://schemas.microsoft.com/office/drawing/2014/main" id="{FE8BE315-2090-4ECE-B622-C109AD23D3FD}"/>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
        <p:nvSpPr>
          <p:cNvPr id="7" name="Text Placeholder 2">
            <a:extLst>
              <a:ext uri="{FF2B5EF4-FFF2-40B4-BE49-F238E27FC236}">
                <a16:creationId xmlns:a16="http://schemas.microsoft.com/office/drawing/2014/main" id="{E8952FF0-6B5B-427D-9C98-B741F77BE6DF}"/>
              </a:ext>
            </a:extLst>
          </p:cNvPr>
          <p:cNvSpPr>
            <a:spLocks noGrp="1"/>
          </p:cNvSpPr>
          <p:nvPr>
            <p:ph idx="1"/>
          </p:nvPr>
        </p:nvSpPr>
        <p:spPr>
          <a:xfrm>
            <a:off x="1166009" y="1850366"/>
            <a:ext cx="9872871" cy="4038600"/>
          </a:xfrm>
          <a:prstGeom prst="rect">
            <a:avLst/>
          </a:prstGeom>
        </p:spPr>
        <p:txBody>
          <a:bodyPr vert="horz" lIns="91440" tIns="45720" rIns="91440" bIns="45720" rtlCol="0">
            <a:normAutofit/>
          </a:bodyPr>
          <a:lstStyle>
            <a:lvl1pPr>
              <a:defRPr>
                <a:latin typeface="Century Gothic" panose="020B0502020202020204" pitchFamily="34" charset="0"/>
              </a:defRPr>
            </a:lvl1pPr>
            <a:lvl2pPr>
              <a:defRPr>
                <a:latin typeface="Century Gothic" panose="020B0502020202020204" pitchFamily="34" charset="0"/>
              </a:defRPr>
            </a:lvl2pPr>
            <a:lvl3pPr>
              <a:defRPr>
                <a:latin typeface="Century Gothic" panose="020B0502020202020204" pitchFamily="34" charset="0"/>
              </a:defRPr>
            </a:lvl3pPr>
            <a:lvl4pPr>
              <a:defRPr>
                <a:latin typeface="Century Gothic" panose="020B0502020202020204" pitchFamily="34" charset="0"/>
              </a:defRPr>
            </a:lvl4pPr>
            <a:lvl5pPr>
              <a:defRPr>
                <a:latin typeface="Century Gothic" panose="020B0502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65206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1168350" y="1852439"/>
            <a:ext cx="4754880" cy="4041648"/>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
        <p:nvSpPr>
          <p:cNvPr id="9" name="Content Placeholder 2">
            <a:extLst>
              <a:ext uri="{FF2B5EF4-FFF2-40B4-BE49-F238E27FC236}">
                <a16:creationId xmlns:a16="http://schemas.microsoft.com/office/drawing/2014/main" id="{2490A181-00BA-430B-94C1-40D8EF3F083B}"/>
              </a:ext>
            </a:extLst>
          </p:cNvPr>
          <p:cNvSpPr>
            <a:spLocks noGrp="1"/>
          </p:cNvSpPr>
          <p:nvPr>
            <p:ph sz="half" idx="13" hasCustomPrompt="1"/>
          </p:nvPr>
        </p:nvSpPr>
        <p:spPr>
          <a:xfrm>
            <a:off x="6283260" y="1852439"/>
            <a:ext cx="4754880" cy="4041648"/>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30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6" name="Title Placeholder 1">
            <a:extLst>
              <a:ext uri="{FF2B5EF4-FFF2-40B4-BE49-F238E27FC236}">
                <a16:creationId xmlns:a16="http://schemas.microsoft.com/office/drawing/2014/main" id="{E45B386D-ACC5-469E-901D-58A266A457AF}"/>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2936108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9419" y="1846698"/>
            <a:ext cx="4754880" cy="640080"/>
          </a:xfrm>
          <a:prstGeom prst="rect">
            <a:avLst/>
          </a:prstGeom>
          <a:solidFill>
            <a:srgbClr val="7C6D72"/>
          </a:solidFill>
          <a:ln w="6350">
            <a:solidFill>
              <a:schemeClr val="tx1"/>
            </a:solidFill>
          </a:ln>
        </p:spPr>
        <p:txBody>
          <a:bodyPr anchor="ctr">
            <a:normAutofit/>
          </a:bodyPr>
          <a:lstStyle>
            <a:lvl1pPr marL="0" indent="0" algn="ctr">
              <a:spcBef>
                <a:spcPts val="0"/>
              </a:spcBef>
              <a:buNone/>
              <a:defRPr sz="3000" b="0">
                <a:solidFill>
                  <a:schemeClr val="bg1"/>
                </a:solidFill>
                <a:latin typeface="Century Gothic" panose="020B05020202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4" name="Content Placeholder 3"/>
          <p:cNvSpPr>
            <a:spLocks noGrp="1"/>
          </p:cNvSpPr>
          <p:nvPr>
            <p:ph sz="half" idx="2" hasCustomPrompt="1"/>
          </p:nvPr>
        </p:nvSpPr>
        <p:spPr>
          <a:xfrm>
            <a:off x="1169419" y="2540000"/>
            <a:ext cx="4754880" cy="3350840"/>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6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4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2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0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5" name="Text Placeholder 4"/>
          <p:cNvSpPr>
            <a:spLocks noGrp="1"/>
          </p:cNvSpPr>
          <p:nvPr>
            <p:ph type="body" sz="quarter" idx="3"/>
          </p:nvPr>
        </p:nvSpPr>
        <p:spPr>
          <a:xfrm>
            <a:off x="6278226" y="1853272"/>
            <a:ext cx="4754880" cy="640080"/>
          </a:xfrm>
          <a:prstGeom prst="rect">
            <a:avLst/>
          </a:prstGeom>
          <a:solidFill>
            <a:srgbClr val="7C6D72"/>
          </a:solidFill>
          <a:ln w="6350">
            <a:solidFill>
              <a:schemeClr val="tx1"/>
            </a:solidFill>
          </a:ln>
        </p:spPr>
        <p:txBody>
          <a:bodyPr anchor="ctr">
            <a:normAutofit/>
          </a:bodyPr>
          <a:lstStyle>
            <a:lvl1pPr marL="0" indent="0" algn="ctr">
              <a:spcBef>
                <a:spcPts val="0"/>
              </a:spcBef>
              <a:buNone/>
              <a:defRPr sz="3000" b="0">
                <a:solidFill>
                  <a:schemeClr val="bg1"/>
                </a:solidFill>
                <a:latin typeface="Century Gothic" panose="020B0502020202020204" pitchFamily="34" charset="0"/>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dirty="0"/>
              <a:t>Edit Master text styles</a:t>
            </a:r>
          </a:p>
        </p:txBody>
      </p:sp>
      <p:sp>
        <p:nvSpPr>
          <p:cNvPr id="9" name="Slide Number Placeholder 8"/>
          <p:cNvSpPr>
            <a:spLocks noGrp="1"/>
          </p:cNvSpPr>
          <p:nvPr>
            <p:ph type="sldNum" sz="quarter" idx="12"/>
          </p:nvPr>
        </p:nvSpPr>
        <p:spPr/>
        <p:txBody>
          <a:bodyPr/>
          <a:lstStyle/>
          <a:p>
            <a:fld id="{C2926BDF-0A3D-4892-9CBE-21B5FA37E613}" type="slidenum">
              <a:rPr lang="en-US" smtClean="0"/>
              <a:t>‹#›</a:t>
            </a:fld>
            <a:endParaRPr lang="en-US"/>
          </a:p>
        </p:txBody>
      </p:sp>
      <p:sp>
        <p:nvSpPr>
          <p:cNvPr id="11" name="Content Placeholder 3">
            <a:extLst>
              <a:ext uri="{FF2B5EF4-FFF2-40B4-BE49-F238E27FC236}">
                <a16:creationId xmlns:a16="http://schemas.microsoft.com/office/drawing/2014/main" id="{C23A0ACF-C723-4F59-9DE6-0EB245690727}"/>
              </a:ext>
            </a:extLst>
          </p:cNvPr>
          <p:cNvSpPr>
            <a:spLocks noGrp="1"/>
          </p:cNvSpPr>
          <p:nvPr>
            <p:ph sz="half" idx="14" hasCustomPrompt="1"/>
          </p:nvPr>
        </p:nvSpPr>
        <p:spPr>
          <a:xfrm>
            <a:off x="6278226" y="2540000"/>
            <a:ext cx="4754880" cy="3350840"/>
          </a:xfrm>
          <a:prstGeom prst="rect">
            <a:avLst/>
          </a:prstGeom>
          <a:solidFill>
            <a:srgbClr val="E0DCDD"/>
          </a:solidFill>
          <a:ln w="6350">
            <a:solidFill>
              <a:schemeClr val="tx1"/>
            </a:solidFill>
          </a:ln>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2800">
                <a:solidFill>
                  <a:schemeClr val="tx1"/>
                </a:solidFill>
                <a:latin typeface="Century Gothic" panose="020B0502020202020204" pitchFamily="34" charset="0"/>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600">
                <a:solidFill>
                  <a:schemeClr val="tx1"/>
                </a:solidFill>
                <a:latin typeface="Century Gothic" panose="020B0502020202020204" pitchFamily="34" charset="0"/>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400">
                <a:solidFill>
                  <a:schemeClr val="tx1"/>
                </a:solidFill>
                <a:latin typeface="Century Gothic" panose="020B0502020202020204" pitchFamily="34" charset="0"/>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200">
                <a:solidFill>
                  <a:schemeClr val="tx1"/>
                </a:solidFill>
                <a:latin typeface="Century Gothic" panose="020B0502020202020204" pitchFamily="34" charset="0"/>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000">
                <a:solidFill>
                  <a:schemeClr val="tx1"/>
                </a:solidFill>
                <a:latin typeface="Century Gothic" panose="020B0502020202020204" pitchFamily="34" charset="0"/>
              </a:defRPr>
            </a:lvl5pPr>
            <a:lvl6pPr>
              <a:defRPr sz="1600"/>
            </a:lvl6pPr>
            <a:lvl7pPr>
              <a:defRPr sz="1600"/>
            </a:lvl7pPr>
            <a:lvl8pPr>
              <a:defRPr sz="1600"/>
            </a:lvl8pPr>
            <a:lvl9pPr>
              <a:defRPr sz="16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8" name="Title Placeholder 1">
            <a:extLst>
              <a:ext uri="{FF2B5EF4-FFF2-40B4-BE49-F238E27FC236}">
                <a16:creationId xmlns:a16="http://schemas.microsoft.com/office/drawing/2014/main" id="{403F1962-7827-4B15-A3E6-02AD2870170F}"/>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1235389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2926BDF-0A3D-4892-9CBE-21B5FA37E613}" type="slidenum">
              <a:rPr lang="en-US" smtClean="0"/>
              <a:t>‹#›</a:t>
            </a:fld>
            <a:endParaRPr lang="en-US"/>
          </a:p>
        </p:txBody>
      </p:sp>
      <p:sp>
        <p:nvSpPr>
          <p:cNvPr id="7" name="Title Placeholder 1">
            <a:extLst>
              <a:ext uri="{FF2B5EF4-FFF2-40B4-BE49-F238E27FC236}">
                <a16:creationId xmlns:a16="http://schemas.microsoft.com/office/drawing/2014/main" id="{802876FD-EDC2-484C-8354-2DD44E2192FB}"/>
              </a:ext>
            </a:extLst>
          </p:cNvPr>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lvl1pPr>
              <a:defRPr>
                <a:latin typeface="Century Gothic" panose="020B0502020202020204" pitchFamily="34" charset="0"/>
              </a:defRPr>
            </a:lvl1pPr>
          </a:lstStyle>
          <a:p>
            <a:r>
              <a:rPr lang="en-US" dirty="0"/>
              <a:t>Click to edit Master title style</a:t>
            </a:r>
          </a:p>
        </p:txBody>
      </p:sp>
    </p:spTree>
    <p:extLst>
      <p:ext uri="{BB962C8B-B14F-4D97-AF65-F5344CB8AC3E}">
        <p14:creationId xmlns:p14="http://schemas.microsoft.com/office/powerpoint/2010/main" val="4165084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1356514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a:prstGeom prst="rect">
            <a:avLst/>
          </a:prstGeom>
        </p:spPr>
        <p:txBody>
          <a:bodyPr anchor="b">
            <a:noAutofit/>
          </a:bodyPr>
          <a:lstStyle>
            <a:lvl1pPr>
              <a:lnSpc>
                <a:spcPct val="90000"/>
              </a:lnSpc>
              <a:defRPr sz="4000" b="0">
                <a:solidFill>
                  <a:srgbClr val="570100"/>
                </a:solidFill>
              </a:defRPr>
            </a:lvl1pPr>
          </a:lstStyle>
          <a:p>
            <a:r>
              <a:rPr lang="en-US" dirty="0"/>
              <a:t>Click to edit Master title style</a:t>
            </a:r>
          </a:p>
        </p:txBody>
      </p:sp>
      <p:sp>
        <p:nvSpPr>
          <p:cNvPr id="3" name="Content Placeholder 2"/>
          <p:cNvSpPr>
            <a:spLocks noGrp="1"/>
          </p:cNvSpPr>
          <p:nvPr>
            <p:ph idx="1" hasCustomPrompt="1"/>
          </p:nvPr>
        </p:nvSpPr>
        <p:spPr>
          <a:xfrm>
            <a:off x="5852159" y="1097280"/>
            <a:ext cx="5186721" cy="4754880"/>
          </a:xfrm>
          <a:prstGeom prst="rect">
            <a:avLst/>
          </a:prstGeom>
        </p:spPr>
        <p:txBody>
          <a:bodyPr/>
          <a:lstStyle>
            <a:lvl1pPr marL="4572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sz="3000">
                <a:solidFill>
                  <a:schemeClr val="tx1"/>
                </a:solidFill>
              </a:defRPr>
            </a:lvl1pPr>
            <a:lvl2pPr marL="9144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sz="2800">
                <a:solidFill>
                  <a:schemeClr val="tx1"/>
                </a:solidFill>
              </a:defRPr>
            </a:lvl2pPr>
            <a:lvl3pPr marL="1371600" marR="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sz="2600">
                <a:solidFill>
                  <a:schemeClr val="tx1"/>
                </a:solidFill>
              </a:defRPr>
            </a:lvl3pPr>
            <a:lvl4pPr marL="1828800" marR="0"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sz="2400">
                <a:solidFill>
                  <a:schemeClr val="tx1"/>
                </a:solidFill>
              </a:defRPr>
            </a:lvl4pPr>
            <a:lvl5pPr marL="2286000" marR="0"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sz="2200">
                <a:solidFill>
                  <a:schemeClr val="tx1"/>
                </a:solidFill>
              </a:defRPr>
            </a:lvl5pPr>
            <a:lvl6pPr>
              <a:defRPr sz="2000"/>
            </a:lvl6pPr>
            <a:lvl7pPr>
              <a:defRPr sz="2000"/>
            </a:lvl7pPr>
            <a:lvl8pPr>
              <a:defRPr sz="2000"/>
            </a:lvl8pPr>
            <a:lvl9pPr>
              <a:defRPr sz="2000"/>
            </a:lvl9pPr>
          </a:lstStyle>
          <a:p>
            <a:pPr marL="457200" marR="0" lvl="0"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Ø"/>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Edit Master text styles</a:t>
            </a:r>
          </a:p>
          <a:p>
            <a:pPr marL="914400" marR="0" lvl="1"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
              <a:tabLst/>
              <a:defRPr/>
            </a:pPr>
            <a:r>
              <a:rPr kumimoji="0" lang="en-US" sz="28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Second level</a:t>
            </a:r>
          </a:p>
          <a:p>
            <a:pPr marL="1371600" marR="0" lvl="2" indent="-457200" algn="l" defTabSz="914377" rtl="0" eaLnBrk="1" fontAlgn="auto" latinLnBrk="0" hangingPunct="1">
              <a:lnSpc>
                <a:spcPct val="100000"/>
              </a:lnSpc>
              <a:spcBef>
                <a:spcPts val="300"/>
              </a:spcBef>
              <a:spcAft>
                <a:spcPts val="300"/>
              </a:spcAft>
              <a:buClr>
                <a:srgbClr val="570100"/>
              </a:buClr>
              <a:buSzPct val="80000"/>
              <a:buFont typeface="Wingdings" panose="05000000000000000000" pitchFamily="2" charset="2"/>
              <a:buChar char="ü"/>
              <a:tabLst/>
              <a:defRPr/>
            </a:pPr>
            <a:r>
              <a:rPr kumimoji="0" lang="en-US" sz="26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Third level</a:t>
            </a:r>
          </a:p>
          <a:p>
            <a:pPr marL="1828800" marR="0" lvl="3" indent="-457200" algn="l" defTabSz="914377" rtl="0" eaLnBrk="1" fontAlgn="auto" latinLnBrk="0" hangingPunct="1">
              <a:lnSpc>
                <a:spcPct val="100000"/>
              </a:lnSpc>
              <a:spcBef>
                <a:spcPts val="300"/>
              </a:spcBef>
              <a:spcAft>
                <a:spcPts val="300"/>
              </a:spcAft>
              <a:buClr>
                <a:srgbClr val="570100"/>
              </a:buClr>
              <a:buSzPct val="80000"/>
              <a:buFont typeface="Courier New" panose="02070309020205020404" pitchFamily="49" charset="0"/>
              <a:buChar char="o"/>
              <a:tabLst/>
              <a:defRPr/>
            </a:pPr>
            <a:r>
              <a:rPr kumimoji="0" lang="en-US" sz="24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Fourth level</a:t>
            </a:r>
          </a:p>
          <a:p>
            <a:pPr marL="2286000" marR="0" lvl="4" indent="-457200" algn="l" defTabSz="914377" rtl="0" eaLnBrk="1" fontAlgn="auto" latinLnBrk="0" hangingPunct="1">
              <a:lnSpc>
                <a:spcPct val="100000"/>
              </a:lnSpc>
              <a:spcBef>
                <a:spcPts val="300"/>
              </a:spcBef>
              <a:spcAft>
                <a:spcPts val="300"/>
              </a:spcAft>
              <a:buClr>
                <a:srgbClr val="570100"/>
              </a:buClr>
              <a:buSzPct val="80000"/>
              <a:buFont typeface="Corbel" pitchFamily="34" charset="0"/>
              <a:buChar char="•"/>
              <a:tabLst/>
              <a:defRPr/>
            </a:pPr>
            <a:r>
              <a:rPr kumimoji="0" lang="en-US" sz="22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Times New Roman" panose="02020603050405020304" pitchFamily="18" charset="0"/>
              </a:rPr>
              <a:t>Fifth level</a:t>
            </a:r>
          </a:p>
        </p:txBody>
      </p:sp>
      <p:sp>
        <p:nvSpPr>
          <p:cNvPr id="4" name="Text Placeholder 3"/>
          <p:cNvSpPr>
            <a:spLocks noGrp="1"/>
          </p:cNvSpPr>
          <p:nvPr>
            <p:ph type="body" sz="half" idx="2"/>
          </p:nvPr>
        </p:nvSpPr>
        <p:spPr>
          <a:xfrm>
            <a:off x="1143000" y="2834640"/>
            <a:ext cx="3931920" cy="3017520"/>
          </a:xfrm>
          <a:prstGeom prst="rect">
            <a:avLst/>
          </a:prstGeom>
        </p:spPr>
        <p:txBody>
          <a:bodyPr>
            <a:normAutofit/>
          </a:bodyPr>
          <a:lstStyle>
            <a:lvl1pPr marL="0" indent="0">
              <a:lnSpc>
                <a:spcPct val="100000"/>
              </a:lnSpc>
              <a:spcBef>
                <a:spcPts val="1000"/>
              </a:spcBef>
              <a:buNone/>
              <a:defRPr sz="2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Edit Master text styles</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2937741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a:prstGeom prst="rect">
            <a:avLst/>
          </a:prstGeom>
        </p:spPr>
        <p:txBody>
          <a:bodyPr anchor="b">
            <a:noAutofit/>
          </a:bodyPr>
          <a:lstStyle>
            <a:lvl1pPr>
              <a:lnSpc>
                <a:spcPct val="90000"/>
              </a:lnSpc>
              <a:defRPr sz="4000" b="0">
                <a:solidFill>
                  <a:srgbClr val="570100"/>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97279"/>
            <a:ext cx="5635752" cy="4617721"/>
          </a:xfrm>
          <a:prstGeom prst="rect">
            <a:avLst/>
          </a:prstGeom>
        </p:spPr>
        <p:txBody>
          <a:bodyPr lIns="274320" tIns="182880" anchor="t">
            <a:normAutofit/>
          </a:bodyPr>
          <a:lstStyle>
            <a:lvl1pPr marL="0" indent="0">
              <a:buNone/>
              <a:defRPr sz="2800">
                <a:solidFill>
                  <a:schemeClr val="tx1"/>
                </a:solidFill>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dirty="0"/>
              <a:t>Click icon to add picture</a:t>
            </a:r>
          </a:p>
        </p:txBody>
      </p:sp>
      <p:sp>
        <p:nvSpPr>
          <p:cNvPr id="4" name="Text Placeholder 3"/>
          <p:cNvSpPr>
            <a:spLocks noGrp="1"/>
          </p:cNvSpPr>
          <p:nvPr>
            <p:ph type="body" sz="half" idx="2"/>
          </p:nvPr>
        </p:nvSpPr>
        <p:spPr>
          <a:xfrm>
            <a:off x="1143000" y="2834640"/>
            <a:ext cx="3931920" cy="2880360"/>
          </a:xfrm>
          <a:prstGeom prst="rect">
            <a:avLst/>
          </a:prstGeom>
        </p:spPr>
        <p:txBody>
          <a:bodyPr>
            <a:normAutofit/>
          </a:bodyPr>
          <a:lstStyle>
            <a:lvl1pPr marL="0" indent="0">
              <a:lnSpc>
                <a:spcPct val="100000"/>
              </a:lnSpc>
              <a:spcBef>
                <a:spcPts val="1000"/>
              </a:spcBef>
              <a:buNone/>
              <a:defRPr sz="2800">
                <a:solidFill>
                  <a:schemeClr val="tx1"/>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dirty="0"/>
              <a:t>Edit Master text styles</a:t>
            </a:r>
          </a:p>
        </p:txBody>
      </p:sp>
      <p:sp>
        <p:nvSpPr>
          <p:cNvPr id="7" name="Slide Number Placeholder 6"/>
          <p:cNvSpPr>
            <a:spLocks noGrp="1"/>
          </p:cNvSpPr>
          <p:nvPr>
            <p:ph type="sldNum" sz="quarter" idx="12"/>
          </p:nvPr>
        </p:nvSpPr>
        <p:spPr/>
        <p:txBody>
          <a:bodyPr/>
          <a:lstStyle/>
          <a:p>
            <a:fld id="{C2926BDF-0A3D-4892-9CBE-21B5FA37E613}" type="slidenum">
              <a:rPr lang="en-US" smtClean="0"/>
              <a:t>‹#›</a:t>
            </a:fld>
            <a:endParaRPr lang="en-US"/>
          </a:p>
        </p:txBody>
      </p:sp>
    </p:spTree>
    <p:extLst>
      <p:ext uri="{BB962C8B-B14F-4D97-AF65-F5344CB8AC3E}">
        <p14:creationId xmlns:p14="http://schemas.microsoft.com/office/powerpoint/2010/main" val="640165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E5"/>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D5D2494-878A-4E56-B17C-3B9922165F67}"/>
              </a:ext>
            </a:extLst>
          </p:cNvPr>
          <p:cNvSpPr/>
          <p:nvPr userDrawn="1"/>
        </p:nvSpPr>
        <p:spPr>
          <a:xfrm>
            <a:off x="0" y="6154623"/>
            <a:ext cx="12192000" cy="703385"/>
          </a:xfrm>
          <a:prstGeom prst="rect">
            <a:avLst/>
          </a:prstGeom>
          <a:solidFill>
            <a:srgbClr val="7C6D7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800" dirty="0">
              <a:solidFill>
                <a:schemeClr val="bg2">
                  <a:lumMod val="20000"/>
                  <a:lumOff val="80000"/>
                </a:schemeClr>
              </a:solidFill>
              <a:effectLst>
                <a:outerShdw blurRad="50800" dist="50800" dir="5400000" algn="ctr" rotWithShape="0">
                  <a:schemeClr val="accent1">
                    <a:lumMod val="75000"/>
                  </a:schemeClr>
                </a:outerShdw>
              </a:effectLst>
            </a:endParaRPr>
          </a:p>
        </p:txBody>
      </p:sp>
      <p:sp>
        <p:nvSpPr>
          <p:cNvPr id="2" name="Title Placeholder 1"/>
          <p:cNvSpPr>
            <a:spLocks noGrp="1"/>
          </p:cNvSpPr>
          <p:nvPr>
            <p:ph type="title"/>
          </p:nvPr>
        </p:nvSpPr>
        <p:spPr>
          <a:xfrm>
            <a:off x="529090" y="291990"/>
            <a:ext cx="11168332" cy="1356360"/>
          </a:xfrm>
          <a:prstGeom prst="rect">
            <a:avLst/>
          </a:prstGeom>
          <a:effectLst>
            <a:outerShdw blurRad="50800" dist="38100" dir="2700000" algn="tl" rotWithShape="0">
              <a:prstClr val="black">
                <a:alpha val="40000"/>
              </a:prstClr>
            </a:outerShdw>
          </a:effectLst>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66009" y="1850366"/>
            <a:ext cx="9872871" cy="403860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9332663" y="6323752"/>
            <a:ext cx="1706217" cy="365125"/>
          </a:xfrm>
          <a:prstGeom prst="rect">
            <a:avLst/>
          </a:prstGeom>
        </p:spPr>
        <p:txBody>
          <a:bodyPr vert="horz" lIns="91440" tIns="45720" rIns="91440" bIns="45720" rtlCol="0" anchor="ctr"/>
          <a:lstStyle>
            <a:lvl1pPr algn="r">
              <a:defRPr sz="1200">
                <a:solidFill>
                  <a:schemeClr val="bg2">
                    <a:lumMod val="20000"/>
                    <a:lumOff val="80000"/>
                  </a:schemeClr>
                </a:solidFill>
                <a:effectLst/>
                <a:latin typeface="Times New Roman" panose="02020603050405020304" pitchFamily="18" charset="0"/>
                <a:cs typeface="Times New Roman" panose="02020603050405020304" pitchFamily="18" charset="0"/>
              </a:defRPr>
            </a:lvl1pPr>
          </a:lstStyle>
          <a:p>
            <a:fld id="{BC746520-91B3-4762-9EB8-B5F0F2716CC5}" type="slidenum">
              <a:rPr lang="en-US" smtClean="0"/>
              <a:pPr/>
              <a:t>‹#›</a:t>
            </a:fld>
            <a:endParaRPr lang="en-US" dirty="0"/>
          </a:p>
        </p:txBody>
      </p:sp>
      <p:pic>
        <p:nvPicPr>
          <p:cNvPr id="7" name="Picture 6">
            <a:extLst>
              <a:ext uri="{FF2B5EF4-FFF2-40B4-BE49-F238E27FC236}">
                <a16:creationId xmlns:a16="http://schemas.microsoft.com/office/drawing/2014/main" id="{3171EBC8-9AD4-2243-BC9D-DEF630F145D6}"/>
              </a:ext>
            </a:extLst>
          </p:cNvPr>
          <p:cNvPicPr>
            <a:picLocks noChangeAspect="1"/>
          </p:cNvPicPr>
          <p:nvPr userDrawn="1"/>
        </p:nvPicPr>
        <p:blipFill>
          <a:blip r:embed="rId10"/>
          <a:stretch>
            <a:fillRect/>
          </a:stretch>
        </p:blipFill>
        <p:spPr>
          <a:xfrm>
            <a:off x="4791075" y="6270989"/>
            <a:ext cx="2609850" cy="485775"/>
          </a:xfrm>
          <a:prstGeom prst="rect">
            <a:avLst/>
          </a:prstGeom>
        </p:spPr>
      </p:pic>
    </p:spTree>
    <p:extLst>
      <p:ext uri="{BB962C8B-B14F-4D97-AF65-F5344CB8AC3E}">
        <p14:creationId xmlns:p14="http://schemas.microsoft.com/office/powerpoint/2010/main" val="67663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Lst>
  <p:hf hdr="0" ftr="0" dt="0"/>
  <p:txStyles>
    <p:titleStyle>
      <a:lvl1pPr algn="ctr" defTabSz="914377" rtl="0" eaLnBrk="1" latinLnBrk="0" hangingPunct="1">
        <a:lnSpc>
          <a:spcPct val="90000"/>
        </a:lnSpc>
        <a:spcBef>
          <a:spcPct val="0"/>
        </a:spcBef>
        <a:buNone/>
        <a:defRPr sz="4500" b="1" kern="1200" cap="small" baseline="0">
          <a:solidFill>
            <a:srgbClr val="570100"/>
          </a:solidFill>
          <a:effectLst>
            <a:outerShdw blurRad="50800" dist="38100" dir="2700000" algn="tl" rotWithShape="0">
              <a:prstClr val="black">
                <a:alpha val="40000"/>
              </a:prstClr>
            </a:outerShdw>
          </a:effectLst>
          <a:latin typeface="Century Gothic" panose="020B0502020202020204" pitchFamily="34" charset="0"/>
          <a:ea typeface="+mj-ea"/>
          <a:cs typeface="Times New Roman" panose="02020603050405020304" pitchFamily="18" charset="0"/>
        </a:defRPr>
      </a:lvl1pPr>
    </p:titleStyle>
    <p:bodyStyle>
      <a:lvl1pPr marL="4572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Ø"/>
        <a:defRPr sz="3000" kern="1200">
          <a:solidFill>
            <a:schemeClr val="tx1"/>
          </a:solidFill>
          <a:latin typeface="Century Gothic" panose="020B0502020202020204" pitchFamily="34" charset="0"/>
          <a:ea typeface="+mn-ea"/>
          <a:cs typeface="Times New Roman" panose="02020603050405020304" pitchFamily="18" charset="0"/>
        </a:defRPr>
      </a:lvl1pPr>
      <a:lvl2pPr marL="9144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
        <a:defRPr sz="2800" kern="1200">
          <a:solidFill>
            <a:schemeClr val="tx1"/>
          </a:solidFill>
          <a:latin typeface="Century Gothic" panose="020B0502020202020204" pitchFamily="34" charset="0"/>
          <a:ea typeface="+mn-ea"/>
          <a:cs typeface="Times New Roman" panose="02020603050405020304" pitchFamily="18" charset="0"/>
        </a:defRPr>
      </a:lvl2pPr>
      <a:lvl3pPr marL="1371600" indent="-457200" algn="l" defTabSz="914377" rtl="0" eaLnBrk="1" latinLnBrk="0" hangingPunct="1">
        <a:lnSpc>
          <a:spcPct val="100000"/>
        </a:lnSpc>
        <a:spcBef>
          <a:spcPts val="300"/>
        </a:spcBef>
        <a:spcAft>
          <a:spcPts val="300"/>
        </a:spcAft>
        <a:buClr>
          <a:srgbClr val="570100"/>
        </a:buClr>
        <a:buSzPct val="80000"/>
        <a:buFont typeface="Wingdings" panose="05000000000000000000" pitchFamily="2" charset="2"/>
        <a:buChar char="ü"/>
        <a:defRPr sz="2600" kern="1200">
          <a:solidFill>
            <a:schemeClr val="tx1"/>
          </a:solidFill>
          <a:latin typeface="Century Gothic" panose="020B0502020202020204" pitchFamily="34" charset="0"/>
          <a:ea typeface="+mn-ea"/>
          <a:cs typeface="Times New Roman" panose="02020603050405020304" pitchFamily="18" charset="0"/>
        </a:defRPr>
      </a:lvl3pPr>
      <a:lvl4pPr marL="1828800" indent="-457200" algn="l" defTabSz="914377" rtl="0" eaLnBrk="1" latinLnBrk="0" hangingPunct="1">
        <a:lnSpc>
          <a:spcPct val="100000"/>
        </a:lnSpc>
        <a:spcBef>
          <a:spcPts val="300"/>
        </a:spcBef>
        <a:spcAft>
          <a:spcPts val="300"/>
        </a:spcAft>
        <a:buClr>
          <a:srgbClr val="570100"/>
        </a:buClr>
        <a:buSzPct val="80000"/>
        <a:buFont typeface="Courier New" panose="02070309020205020404" pitchFamily="49" charset="0"/>
        <a:buChar char="o"/>
        <a:defRPr sz="2400" kern="1200">
          <a:solidFill>
            <a:schemeClr val="tx1"/>
          </a:solidFill>
          <a:latin typeface="Century Gothic" panose="020B0502020202020204" pitchFamily="34" charset="0"/>
          <a:ea typeface="+mn-ea"/>
          <a:cs typeface="Times New Roman" panose="02020603050405020304" pitchFamily="18" charset="0"/>
        </a:defRPr>
      </a:lvl4pPr>
      <a:lvl5pPr marL="2286000" indent="-457200" algn="l" defTabSz="914377" rtl="0" eaLnBrk="1" latinLnBrk="0" hangingPunct="1">
        <a:lnSpc>
          <a:spcPct val="100000"/>
        </a:lnSpc>
        <a:spcBef>
          <a:spcPts val="300"/>
        </a:spcBef>
        <a:spcAft>
          <a:spcPts val="300"/>
        </a:spcAft>
        <a:buClr>
          <a:srgbClr val="570100"/>
        </a:buClr>
        <a:buSzPct val="80000"/>
        <a:buFont typeface="Corbel" pitchFamily="34" charset="0"/>
        <a:buChar char="•"/>
        <a:defRPr sz="2200" kern="1200">
          <a:solidFill>
            <a:schemeClr val="tx1"/>
          </a:solidFill>
          <a:latin typeface="Century Gothic" panose="020B0502020202020204" pitchFamily="34" charset="0"/>
          <a:ea typeface="+mn-ea"/>
          <a:cs typeface="Times New Roman" panose="02020603050405020304" pitchFamily="18" charset="0"/>
        </a:defRPr>
      </a:lvl5pPr>
      <a:lvl6pPr marL="1599960"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899953"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199945"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499938" indent="-228594" algn="l" defTabSz="914377"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comments" Target="../comments/comment1.xml"/><Relationship Id="rId4" Type="http://schemas.microsoft.com/office/2007/relationships/hdphoto" Target="../media/hdphoto2.wdp"/></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93823A2-8E14-4EB4-96F9-ECB88F1DB0F0}"/>
              </a:ext>
            </a:extLst>
          </p:cNvPr>
          <p:cNvSpPr>
            <a:spLocks noGrp="1"/>
          </p:cNvSpPr>
          <p:nvPr>
            <p:ph type="sldNum" sz="quarter" idx="12"/>
          </p:nvPr>
        </p:nvSpPr>
        <p:spPr/>
        <p:txBody>
          <a:bodyPr/>
          <a:lstStyle/>
          <a:p>
            <a:fld id="{C2926BDF-0A3D-4892-9CBE-21B5FA37E613}" type="slidenum">
              <a:rPr lang="en-US" smtClean="0"/>
              <a:pPr/>
              <a:t>1</a:t>
            </a:fld>
            <a:endParaRPr lang="en-US"/>
          </a:p>
        </p:txBody>
      </p:sp>
      <p:sp>
        <p:nvSpPr>
          <p:cNvPr id="11" name="Title 1">
            <a:extLst>
              <a:ext uri="{FF2B5EF4-FFF2-40B4-BE49-F238E27FC236}">
                <a16:creationId xmlns:a16="http://schemas.microsoft.com/office/drawing/2014/main" id="{18D50318-E87E-5346-B7B3-2E577C250371}"/>
              </a:ext>
            </a:extLst>
          </p:cNvPr>
          <p:cNvSpPr>
            <a:spLocks noGrp="1"/>
          </p:cNvSpPr>
          <p:nvPr>
            <p:ph type="ctrTitle"/>
          </p:nvPr>
        </p:nvSpPr>
        <p:spPr/>
        <p:txBody>
          <a:bodyPr>
            <a:normAutofit/>
          </a:bodyPr>
          <a:lstStyle/>
          <a:p>
            <a:r>
              <a:rPr lang="en-US" sz="4400" dirty="0"/>
              <a:t>Job-Embedded Coaching</a:t>
            </a:r>
          </a:p>
        </p:txBody>
      </p:sp>
      <p:sp>
        <p:nvSpPr>
          <p:cNvPr id="2" name="Subtitle 2">
            <a:extLst>
              <a:ext uri="{FF2B5EF4-FFF2-40B4-BE49-F238E27FC236}">
                <a16:creationId xmlns:a16="http://schemas.microsoft.com/office/drawing/2014/main" id="{5125F03A-C86A-3EF4-AA72-38E86C13DC12}"/>
              </a:ext>
            </a:extLst>
          </p:cNvPr>
          <p:cNvSpPr>
            <a:spLocks noGrp="1"/>
          </p:cNvSpPr>
          <p:nvPr>
            <p:ph type="subTitle" idx="1"/>
          </p:nvPr>
        </p:nvSpPr>
        <p:spPr>
          <a:xfrm>
            <a:off x="2806151" y="3697358"/>
            <a:ext cx="6575895" cy="1648370"/>
          </a:xfrm>
        </p:spPr>
        <p:txBody>
          <a:bodyPr>
            <a:noAutofit/>
          </a:bodyPr>
          <a:lstStyle/>
          <a:p>
            <a:r>
              <a:rPr lang="en-US" sz="2800" dirty="0">
                <a:solidFill>
                  <a:schemeClr val="tx1"/>
                </a:solidFill>
                <a:latin typeface="Century Gothic" panose="020B0502020202020204" pitchFamily="34" charset="0"/>
              </a:rPr>
              <a:t>Professional Development</a:t>
            </a:r>
          </a:p>
          <a:p>
            <a:r>
              <a:rPr lang="en-US" sz="2800" dirty="0">
                <a:solidFill>
                  <a:schemeClr val="tx1"/>
                </a:solidFill>
                <a:latin typeface="Century Gothic" panose="020B0502020202020204" pitchFamily="34" charset="0"/>
              </a:rPr>
              <a:t>Presented by Instructional Research Group </a:t>
            </a:r>
          </a:p>
        </p:txBody>
      </p:sp>
    </p:spTree>
    <p:extLst>
      <p:ext uri="{BB962C8B-B14F-4D97-AF65-F5344CB8AC3E}">
        <p14:creationId xmlns:p14="http://schemas.microsoft.com/office/powerpoint/2010/main" val="1062137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p:txBody>
          <a:bodyPr>
            <a:normAutofit/>
          </a:bodyPr>
          <a:lstStyle/>
          <a:p>
            <a:r>
              <a:rPr lang="en-US" dirty="0">
                <a:effectLst/>
              </a:rPr>
              <a:t>Coaching Process </a:t>
            </a:r>
            <a:endParaRPr lang="en-US" dirty="0"/>
          </a:p>
        </p:txBody>
      </p:sp>
      <p:sp>
        <p:nvSpPr>
          <p:cNvPr id="3" name="Content Placeholder 2">
            <a:extLst>
              <a:ext uri="{FF2B5EF4-FFF2-40B4-BE49-F238E27FC236}">
                <a16:creationId xmlns:a16="http://schemas.microsoft.com/office/drawing/2014/main" id="{0686175A-A7C3-D64B-953D-2FBAB70CC3A4}"/>
              </a:ext>
            </a:extLst>
          </p:cNvPr>
          <p:cNvSpPr>
            <a:spLocks noGrp="1"/>
          </p:cNvSpPr>
          <p:nvPr>
            <p:ph idx="1"/>
          </p:nvPr>
        </p:nvSpPr>
        <p:spPr>
          <a:xfrm>
            <a:off x="651953" y="1646619"/>
            <a:ext cx="5577605" cy="4677133"/>
          </a:xfrm>
        </p:spPr>
        <p:txBody>
          <a:bodyPr>
            <a:normAutofit/>
          </a:bodyPr>
          <a:lstStyle/>
          <a:p>
            <a:pPr marL="339725" lvl="0" indent="-339725">
              <a:lnSpc>
                <a:spcPct val="120000"/>
              </a:lnSpc>
            </a:pPr>
            <a:r>
              <a:rPr lang="en-US" sz="2800" dirty="0"/>
              <a:t>Protocol includes teaching behaviors of interest</a:t>
            </a:r>
          </a:p>
          <a:p>
            <a:pPr marL="339725" lvl="0" indent="-339725">
              <a:lnSpc>
                <a:spcPct val="120000"/>
              </a:lnSpc>
            </a:pPr>
            <a:r>
              <a:rPr lang="en-US" sz="2800" dirty="0"/>
              <a:t>Coach takes copious field notes on teacher/facilitators behavior </a:t>
            </a:r>
          </a:p>
          <a:p>
            <a:pPr marL="339725" lvl="0" indent="-339725">
              <a:lnSpc>
                <a:spcPct val="120000"/>
              </a:lnSpc>
            </a:pPr>
            <a:r>
              <a:rPr lang="en-US" sz="2800" dirty="0"/>
              <a:t>Coach analyzes field notes and generates:</a:t>
            </a:r>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10</a:t>
            </a:fld>
            <a:endParaRPr lang="en-US"/>
          </a:p>
        </p:txBody>
      </p:sp>
      <p:graphicFrame>
        <p:nvGraphicFramePr>
          <p:cNvPr id="5" name="Table 4">
            <a:extLst>
              <a:ext uri="{FF2B5EF4-FFF2-40B4-BE49-F238E27FC236}">
                <a16:creationId xmlns:a16="http://schemas.microsoft.com/office/drawing/2014/main" id="{2784574F-93CB-C546-B6D8-919243CE6B51}"/>
              </a:ext>
            </a:extLst>
          </p:cNvPr>
          <p:cNvGraphicFramePr>
            <a:graphicFrameLocks noGrp="1"/>
          </p:cNvGraphicFramePr>
          <p:nvPr>
            <p:extLst>
              <p:ext uri="{D42A27DB-BD31-4B8C-83A1-F6EECF244321}">
                <p14:modId xmlns:p14="http://schemas.microsoft.com/office/powerpoint/2010/main" val="2513593800"/>
              </p:ext>
            </p:extLst>
          </p:nvPr>
        </p:nvGraphicFramePr>
        <p:xfrm>
          <a:off x="6096000" y="1884507"/>
          <a:ext cx="5303520" cy="2865120"/>
        </p:xfrm>
        <a:graphic>
          <a:graphicData uri="http://schemas.openxmlformats.org/drawingml/2006/table">
            <a:tbl>
              <a:tblPr firstRow="1" bandRow="1">
                <a:effectLst>
                  <a:outerShdw blurRad="50800" dist="38100" dir="5400000" algn="t" rotWithShape="0">
                    <a:prstClr val="black">
                      <a:alpha val="40000"/>
                    </a:prstClr>
                  </a:outerShdw>
                </a:effectLst>
                <a:tableStyleId>{21E4AEA4-8DFA-4A89-87EB-49C32662AFE0}</a:tableStyleId>
              </a:tblPr>
              <a:tblGrid>
                <a:gridCol w="5303520">
                  <a:extLst>
                    <a:ext uri="{9D8B030D-6E8A-4147-A177-3AD203B41FA5}">
                      <a16:colId xmlns:a16="http://schemas.microsoft.com/office/drawing/2014/main" val="1156381516"/>
                    </a:ext>
                  </a:extLst>
                </a:gridCol>
              </a:tblGrid>
              <a:tr h="460178">
                <a:tc>
                  <a:txBody>
                    <a:bodyPr/>
                    <a:lstStyle/>
                    <a:p>
                      <a:pPr algn="ctr"/>
                      <a:r>
                        <a:rPr lang="en-US" sz="2000" b="1" baseline="0" dirty="0">
                          <a:solidFill>
                            <a:schemeClr val="bg1"/>
                          </a:solidFill>
                          <a:latin typeface="Times New Roman" panose="02020603050405020304" pitchFamily="18" charset="0"/>
                          <a:cs typeface="Times New Roman" panose="02020603050405020304" pitchFamily="18" charset="0"/>
                        </a:rPr>
                        <a:t>Post-observation Reflections</a:t>
                      </a:r>
                    </a:p>
                  </a:txBody>
                  <a:tcPr marT="91440" marB="9144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3945294691"/>
                  </a:ext>
                </a:extLst>
              </a:tr>
              <a:tr h="460178">
                <a:tc>
                  <a:txBody>
                    <a:bodyPr/>
                    <a:lstStyle/>
                    <a:p>
                      <a:pPr marL="457200" indent="-457200" algn="l">
                        <a:buAutoNum type="arabicPeriod"/>
                      </a:pPr>
                      <a:r>
                        <a:rPr lang="en-US" sz="2000" b="0" i="0" dirty="0">
                          <a:solidFill>
                            <a:schemeClr val="tx1"/>
                          </a:solidFill>
                          <a:latin typeface="Century Gothic" panose="020B0502020202020204" pitchFamily="34" charset="0"/>
                          <a:cs typeface="Times New Roman" panose="02020603050405020304" pitchFamily="18" charset="0"/>
                        </a:rPr>
                        <a:t>List at least 2 strengths of the lesson. “Kudos” remarks.</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0DCDD"/>
                    </a:solidFill>
                  </a:tcPr>
                </a:tc>
                <a:extLst>
                  <a:ext uri="{0D108BD9-81ED-4DB2-BD59-A6C34878D82A}">
                    <a16:rowId xmlns:a16="http://schemas.microsoft.com/office/drawing/2014/main" val="3704413722"/>
                  </a:ext>
                </a:extLst>
              </a:tr>
              <a:tr h="460178">
                <a:tc>
                  <a:txBody>
                    <a:bodyPr/>
                    <a:lstStyle/>
                    <a:p>
                      <a:pPr marL="457200" indent="-457200" algn="l">
                        <a:buAutoNum type="arabicPeriod" startAt="2"/>
                      </a:pPr>
                      <a:r>
                        <a:rPr lang="en-US" sz="2000" b="0" i="0" dirty="0">
                          <a:solidFill>
                            <a:schemeClr val="tx1"/>
                          </a:solidFill>
                          <a:latin typeface="Century Gothic" panose="020B0502020202020204" pitchFamily="34" charset="0"/>
                          <a:cs typeface="Times New Roman" panose="02020603050405020304" pitchFamily="18" charset="0"/>
                        </a:rPr>
                        <a:t>Provide up to 3 weaknesses of the lesson. “Food For Thought”.</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7902015"/>
                  </a:ext>
                </a:extLst>
              </a:tr>
              <a:tr h="747790">
                <a:tc>
                  <a:txBody>
                    <a:bodyPr/>
                    <a:lstStyle/>
                    <a:p>
                      <a:pPr marL="457200" indent="-457200" algn="l">
                        <a:buAutoNum type="arabicPeriod" startAt="3"/>
                      </a:pPr>
                      <a:r>
                        <a:rPr lang="en-US" sz="2000" b="0" i="0" dirty="0">
                          <a:solidFill>
                            <a:schemeClr val="tx1"/>
                          </a:solidFill>
                          <a:latin typeface="Century Gothic" panose="020B0502020202020204" pitchFamily="34" charset="0"/>
                          <a:cs typeface="Times New Roman" panose="02020603050405020304" pitchFamily="18" charset="0"/>
                        </a:rPr>
                        <a:t>Provide up to 3 suggestions for improving future lessons.</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0DCDD"/>
                    </a:solidFill>
                  </a:tcPr>
                </a:tc>
                <a:extLst>
                  <a:ext uri="{0D108BD9-81ED-4DB2-BD59-A6C34878D82A}">
                    <a16:rowId xmlns:a16="http://schemas.microsoft.com/office/drawing/2014/main" val="3116985595"/>
                  </a:ext>
                </a:extLst>
              </a:tr>
            </a:tbl>
          </a:graphicData>
        </a:graphic>
      </p:graphicFrame>
    </p:spTree>
    <p:extLst>
      <p:ext uri="{BB962C8B-B14F-4D97-AF65-F5344CB8AC3E}">
        <p14:creationId xmlns:p14="http://schemas.microsoft.com/office/powerpoint/2010/main" val="134586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a:xfrm>
            <a:off x="410308" y="249116"/>
            <a:ext cx="11371384" cy="1228713"/>
          </a:xfrm>
        </p:spPr>
        <p:txBody>
          <a:bodyPr/>
          <a:lstStyle/>
          <a:p>
            <a:r>
              <a:rPr lang="en-US" dirty="0">
                <a:effectLst/>
              </a:rPr>
              <a:t>How PD Addressed the Suggestions</a:t>
            </a:r>
            <a:endParaRPr lang="en-US" dirty="0"/>
          </a:p>
        </p:txBody>
      </p:sp>
      <p:sp>
        <p:nvSpPr>
          <p:cNvPr id="3" name="Content Placeholder 2">
            <a:extLst>
              <a:ext uri="{FF2B5EF4-FFF2-40B4-BE49-F238E27FC236}">
                <a16:creationId xmlns:a16="http://schemas.microsoft.com/office/drawing/2014/main" id="{0686175A-A7C3-D64B-953D-2FBAB70CC3A4}"/>
              </a:ext>
            </a:extLst>
          </p:cNvPr>
          <p:cNvSpPr>
            <a:spLocks noGrp="1"/>
          </p:cNvSpPr>
          <p:nvPr>
            <p:ph idx="1"/>
          </p:nvPr>
        </p:nvSpPr>
        <p:spPr>
          <a:xfrm>
            <a:off x="556054" y="1361873"/>
            <a:ext cx="10960443" cy="4828862"/>
          </a:xfrm>
        </p:spPr>
        <p:txBody>
          <a:bodyPr>
            <a:noAutofit/>
          </a:bodyPr>
          <a:lstStyle/>
          <a:p>
            <a:pPr marL="2917825" indent="-2917825">
              <a:lnSpc>
                <a:spcPct val="100000"/>
              </a:lnSpc>
              <a:spcAft>
                <a:spcPts val="900"/>
              </a:spcAft>
              <a:buNone/>
              <a:tabLst>
                <a:tab pos="3711575" algn="l"/>
              </a:tabLst>
            </a:pPr>
            <a:r>
              <a:rPr lang="en-US" sz="2700" u="sng" dirty="0">
                <a:solidFill>
                  <a:srgbClr val="570000"/>
                </a:solidFill>
              </a:rPr>
              <a:t>For Suggestion 1</a:t>
            </a:r>
            <a:r>
              <a:rPr lang="en-US" sz="2700" dirty="0">
                <a:solidFill>
                  <a:srgbClr val="570000"/>
                </a:solidFill>
              </a:rPr>
              <a:t>: </a:t>
            </a:r>
            <a:r>
              <a:rPr lang="en-US" sz="2700" dirty="0"/>
              <a:t>Using think-alouds to model their thinking to students so they can see a model explanation. </a:t>
            </a:r>
          </a:p>
          <a:p>
            <a:pPr marL="2917825" indent="-2906713">
              <a:lnSpc>
                <a:spcPct val="100000"/>
              </a:lnSpc>
              <a:spcAft>
                <a:spcPts val="900"/>
              </a:spcAft>
              <a:buNone/>
            </a:pPr>
            <a:r>
              <a:rPr lang="en-US" sz="2700" u="sng" dirty="0">
                <a:solidFill>
                  <a:srgbClr val="570000"/>
                </a:solidFill>
              </a:rPr>
              <a:t>For Suggestion 2</a:t>
            </a:r>
            <a:r>
              <a:rPr lang="en-US" sz="2700" dirty="0">
                <a:solidFill>
                  <a:srgbClr val="570000"/>
                </a:solidFill>
              </a:rPr>
              <a:t>: </a:t>
            </a:r>
            <a:r>
              <a:rPr lang="en-US" sz="2700" dirty="0"/>
              <a:t>Discuss critical features of algebraic reasoning in PD – what to cut &amp; what is critical.</a:t>
            </a:r>
          </a:p>
          <a:p>
            <a:pPr marL="2868613" indent="-2857500">
              <a:lnSpc>
                <a:spcPct val="100000"/>
              </a:lnSpc>
              <a:buNone/>
            </a:pPr>
            <a:r>
              <a:rPr lang="en-US" sz="2700" u="sng" dirty="0">
                <a:solidFill>
                  <a:srgbClr val="570000"/>
                </a:solidFill>
              </a:rPr>
              <a:t>For Suggestion 3</a:t>
            </a:r>
            <a:r>
              <a:rPr lang="en-US" sz="2700" dirty="0">
                <a:solidFill>
                  <a:srgbClr val="570000"/>
                </a:solidFill>
              </a:rPr>
              <a:t>: </a:t>
            </a:r>
            <a:r>
              <a:rPr lang="en-US" sz="2700" dirty="0"/>
              <a:t>Using some benchmark data to group students into more homogenous groups for skills needed in order to structure the classroom as a co-teaching environment (already a requirement at the school). Classes were divided into three groups based on their pretest scores on STAR.</a:t>
            </a:r>
          </a:p>
          <a:p>
            <a:pPr>
              <a:lnSpc>
                <a:spcPct val="100000"/>
              </a:lnSpc>
            </a:pPr>
            <a:endParaRPr lang="en-US" dirty="0"/>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11</a:t>
            </a:fld>
            <a:endParaRPr lang="en-US"/>
          </a:p>
        </p:txBody>
      </p:sp>
    </p:spTree>
    <p:extLst>
      <p:ext uri="{BB962C8B-B14F-4D97-AF65-F5344CB8AC3E}">
        <p14:creationId xmlns:p14="http://schemas.microsoft.com/office/powerpoint/2010/main" val="539804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501502D-0533-4B60-9D76-A90A9454B82C}"/>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7267" b="93605" l="9804" r="89706">
                        <a14:foregroundMark x1="33170" y1="17151" x2="33170" y2="17151"/>
                        <a14:foregroundMark x1="15850" y1="48256" x2="15196" y2="26453"/>
                        <a14:foregroundMark x1="15196" y1="26453" x2="43791" y2="7558"/>
                        <a14:foregroundMark x1="43791" y1="7558" x2="71569" y2="15698"/>
                        <a14:foregroundMark x1="71569" y1="15698" x2="81699" y2="55523"/>
                        <a14:foregroundMark x1="81699" y1="55523" x2="75327" y2="74709"/>
                        <a14:foregroundMark x1="75327" y1="74709" x2="82843" y2="56395"/>
                        <a14:foregroundMark x1="82843" y1="56395" x2="67974" y2="55523"/>
                        <a14:foregroundMark x1="67974" y1="55523" x2="66176" y2="77035"/>
                        <a14:foregroundMark x1="66176" y1="77035" x2="58987" y2="39244"/>
                        <a14:foregroundMark x1="58987" y1="39244" x2="54575" y2="60756"/>
                        <a14:foregroundMark x1="54575" y1="60756" x2="49837" y2="36919"/>
                        <a14:foregroundMark x1="49837" y1="36919" x2="48856" y2="58430"/>
                        <a14:foregroundMark x1="48856" y1="58430" x2="47059" y2="36628"/>
                        <a14:foregroundMark x1="47059" y1="36628" x2="47059" y2="59012"/>
                        <a14:foregroundMark x1="47059" y1="59012" x2="37418" y2="37791"/>
                        <a14:foregroundMark x1="37418" y1="37791" x2="33497" y2="63081"/>
                        <a14:foregroundMark x1="33497" y1="63081" x2="20915" y2="50000"/>
                        <a14:foregroundMark x1="20915" y1="50000" x2="32680" y2="62500"/>
                        <a14:foregroundMark x1="32680" y1="62500" x2="32680" y2="40116"/>
                        <a14:foregroundMark x1="32680" y1="40116" x2="37255" y2="63081"/>
                        <a14:foregroundMark x1="37255" y1="63081" x2="33007" y2="40988"/>
                        <a14:foregroundMark x1="33007" y1="40988" x2="26797" y2="64244"/>
                        <a14:foregroundMark x1="26797" y1="64244" x2="31863" y2="43895"/>
                        <a14:foregroundMark x1="31863" y1="43895" x2="44608" y2="52326"/>
                        <a14:foregroundMark x1="44608" y1="52326" x2="38889" y2="31977"/>
                        <a14:foregroundMark x1="38889" y1="31977" x2="41667" y2="65698"/>
                        <a14:foregroundMark x1="41667" y1="65698" x2="40196" y2="43895"/>
                        <a14:foregroundMark x1="40196" y1="43895" x2="45588" y2="69767"/>
                        <a14:foregroundMark x1="45588" y1="69767" x2="44281" y2="47384"/>
                        <a14:foregroundMark x1="44281" y1="47384" x2="46078" y2="69767"/>
                        <a14:foregroundMark x1="46078" y1="69767" x2="51961" y2="45640"/>
                        <a14:foregroundMark x1="51961" y1="45640" x2="44608" y2="69477"/>
                        <a14:foregroundMark x1="44608" y1="69477" x2="49183" y2="47384"/>
                        <a14:foregroundMark x1="49183" y1="47384" x2="49673" y2="72093"/>
                        <a14:foregroundMark x1="49673" y1="72093" x2="50817" y2="49419"/>
                        <a14:foregroundMark x1="50817" y1="49419" x2="53268" y2="71221"/>
                        <a14:foregroundMark x1="53268" y1="71221" x2="64052" y2="56686"/>
                        <a14:foregroundMark x1="64052" y1="56686" x2="52124" y2="45349"/>
                        <a14:foregroundMark x1="52124" y1="45349" x2="65033" y2="58430"/>
                        <a14:foregroundMark x1="65033" y1="58430" x2="58987" y2="38081"/>
                        <a14:foregroundMark x1="58987" y1="38081" x2="63725" y2="61337"/>
                        <a14:foregroundMark x1="63725" y1="61337" x2="57680" y2="37791"/>
                        <a14:foregroundMark x1="57680" y1="37791" x2="65686" y2="59012"/>
                        <a14:foregroundMark x1="65686" y1="59012" x2="59641" y2="39535"/>
                        <a14:foregroundMark x1="59641" y1="39535" x2="66503" y2="58140"/>
                        <a14:foregroundMark x1="66503" y1="58140" x2="63399" y2="78779"/>
                        <a14:foregroundMark x1="63399" y1="78779" x2="73366" y2="62791"/>
                        <a14:foregroundMark x1="73366" y1="62791" x2="79085" y2="43314"/>
                        <a14:foregroundMark x1="79085" y1="43314" x2="67647" y2="57849"/>
                        <a14:foregroundMark x1="67647" y1="57849" x2="67647" y2="36337"/>
                        <a14:foregroundMark x1="67647" y1="36337" x2="56046" y2="52616"/>
                        <a14:foregroundMark x1="56046" y1="52616" x2="44118" y2="34884"/>
                        <a14:foregroundMark x1="44118" y1="34884" x2="43464" y2="57558"/>
                        <a14:foregroundMark x1="43464" y1="57558" x2="29739" y2="52907"/>
                        <a14:foregroundMark x1="29739" y1="52907" x2="21078" y2="70058"/>
                        <a14:foregroundMark x1="21078" y1="70058" x2="48529" y2="85174"/>
                        <a14:foregroundMark x1="48529" y1="85174" x2="35784" y2="75291"/>
                        <a14:foregroundMark x1="35784" y1="75291" x2="18137" y2="31686"/>
                        <a14:foregroundMark x1="18137" y1="31686" x2="31209" y2="40407"/>
                        <a14:foregroundMark x1="31209" y1="40407" x2="39542" y2="20058"/>
                        <a14:foregroundMark x1="39542" y1="20058" x2="47549" y2="37791"/>
                        <a14:foregroundMark x1="47549" y1="37791" x2="47549" y2="35174"/>
                        <a14:foregroundMark x1="21242" y1="40116" x2="78922" y2="46802"/>
                        <a14:foregroundMark x1="78922" y1="46802" x2="74837" y2="67442"/>
                        <a14:foregroundMark x1="74837" y1="67442" x2="70425" y2="52616"/>
                        <a14:foregroundMark x1="21569" y1="36919" x2="21895" y2="58430"/>
                        <a14:foregroundMark x1="21895" y1="58430" x2="19771" y2="59302"/>
                        <a14:foregroundMark x1="15850" y1="37500" x2="20915" y2="62209"/>
                        <a14:foregroundMark x1="20915" y1="62209" x2="22712" y2="39244"/>
                        <a14:foregroundMark x1="22712" y1="39244" x2="25327" y2="61337"/>
                        <a14:foregroundMark x1="25327" y1="61337" x2="23203" y2="34593"/>
                        <a14:foregroundMark x1="23203" y1="34593" x2="17810" y2="54942"/>
                        <a14:foregroundMark x1="17810" y1="54942" x2="18137" y2="32558"/>
                        <a14:foregroundMark x1="18137" y1="32558" x2="24346" y2="56395"/>
                        <a14:foregroundMark x1="24346" y1="56395" x2="53758" y2="73547"/>
                        <a14:foregroundMark x1="53758" y1="73547" x2="69444" y2="74709"/>
                        <a14:foregroundMark x1="69444" y1="74709" x2="61275" y2="92733"/>
                        <a14:foregroundMark x1="61275" y1="92733" x2="55392" y2="70349"/>
                        <a14:foregroundMark x1="55392" y1="70349" x2="58497" y2="93605"/>
                        <a14:foregroundMark x1="58497" y1="93605" x2="58987" y2="85756"/>
                      </a14:backgroundRemoval>
                    </a14:imgEffect>
                  </a14:imgLayer>
                </a14:imgProps>
              </a:ext>
            </a:extLst>
          </a:blip>
          <a:stretch>
            <a:fillRect/>
          </a:stretch>
        </p:blipFill>
        <p:spPr>
          <a:xfrm>
            <a:off x="7856087" y="2800232"/>
            <a:ext cx="3438439" cy="2248804"/>
          </a:xfrm>
          <a:prstGeom prst="rect">
            <a:avLst/>
          </a:prstGeom>
        </p:spPr>
      </p:pic>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p:txBody>
          <a:bodyPr/>
          <a:lstStyle/>
          <a:p>
            <a:r>
              <a:rPr lang="en-US" dirty="0">
                <a:effectLst/>
              </a:rPr>
              <a:t>Responsive Coaching </a:t>
            </a:r>
            <a:endParaRPr lang="en-US" dirty="0"/>
          </a:p>
        </p:txBody>
      </p:sp>
      <p:sp>
        <p:nvSpPr>
          <p:cNvPr id="3" name="Content Placeholder 2">
            <a:extLst>
              <a:ext uri="{FF2B5EF4-FFF2-40B4-BE49-F238E27FC236}">
                <a16:creationId xmlns:a16="http://schemas.microsoft.com/office/drawing/2014/main" id="{0686175A-A7C3-D64B-953D-2FBAB70CC3A4}"/>
              </a:ext>
            </a:extLst>
          </p:cNvPr>
          <p:cNvSpPr>
            <a:spLocks noGrp="1"/>
          </p:cNvSpPr>
          <p:nvPr>
            <p:ph idx="1"/>
          </p:nvPr>
        </p:nvSpPr>
        <p:spPr>
          <a:xfrm>
            <a:off x="1070469" y="1443872"/>
            <a:ext cx="8262194" cy="3970256"/>
          </a:xfrm>
        </p:spPr>
        <p:txBody>
          <a:bodyPr>
            <a:normAutofit/>
          </a:bodyPr>
          <a:lstStyle/>
          <a:p>
            <a:pPr>
              <a:lnSpc>
                <a:spcPct val="100000"/>
              </a:lnSpc>
            </a:pPr>
            <a:r>
              <a:rPr lang="en-US" sz="2800" dirty="0"/>
              <a:t>Teachers know the expectations – manipulatives, supporting explanations, using student-level data to inform teaching decisions, etc. </a:t>
            </a:r>
          </a:p>
          <a:p>
            <a:pPr>
              <a:lnSpc>
                <a:spcPct val="100000"/>
              </a:lnSpc>
            </a:pPr>
            <a:r>
              <a:rPr lang="en-US" sz="2800" dirty="0"/>
              <a:t>After coaching sessions, they make </a:t>
            </a:r>
          </a:p>
          <a:p>
            <a:pPr marL="457200" indent="0">
              <a:lnSpc>
                <a:spcPct val="100000"/>
              </a:lnSpc>
              <a:spcBef>
                <a:spcPts val="0"/>
              </a:spcBef>
              <a:buNone/>
            </a:pPr>
            <a:r>
              <a:rPr lang="en-US" sz="2800" dirty="0"/>
              <a:t>requests for future PD on some of the </a:t>
            </a:r>
          </a:p>
          <a:p>
            <a:pPr marL="457200" indent="0">
              <a:lnSpc>
                <a:spcPct val="100000"/>
              </a:lnSpc>
              <a:spcBef>
                <a:spcPts val="0"/>
              </a:spcBef>
              <a:buNone/>
            </a:pPr>
            <a:r>
              <a:rPr lang="en-US" sz="2800" dirty="0"/>
              <a:t>things that were identified as “food for thought”.</a:t>
            </a:r>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12</a:t>
            </a:fld>
            <a:endParaRPr lang="en-US"/>
          </a:p>
        </p:txBody>
      </p:sp>
    </p:spTree>
    <p:extLst>
      <p:ext uri="{BB962C8B-B14F-4D97-AF65-F5344CB8AC3E}">
        <p14:creationId xmlns:p14="http://schemas.microsoft.com/office/powerpoint/2010/main" val="2954380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ADFC9-0542-4E6F-9352-60F009EC2D85}"/>
              </a:ext>
            </a:extLst>
          </p:cNvPr>
          <p:cNvSpPr>
            <a:spLocks noGrp="1"/>
          </p:cNvSpPr>
          <p:nvPr>
            <p:ph type="title"/>
          </p:nvPr>
        </p:nvSpPr>
        <p:spPr/>
        <p:txBody>
          <a:bodyPr/>
          <a:lstStyle/>
          <a:p>
            <a:r>
              <a:rPr lang="en-US" dirty="0"/>
              <a:t>Two Coaching Methods</a:t>
            </a:r>
          </a:p>
        </p:txBody>
      </p:sp>
      <p:sp>
        <p:nvSpPr>
          <p:cNvPr id="3" name="Content Placeholder 2">
            <a:extLst>
              <a:ext uri="{FF2B5EF4-FFF2-40B4-BE49-F238E27FC236}">
                <a16:creationId xmlns:a16="http://schemas.microsoft.com/office/drawing/2014/main" id="{0B7685A0-ABAE-4C48-8C20-58A356E8CE08}"/>
              </a:ext>
            </a:extLst>
          </p:cNvPr>
          <p:cNvSpPr>
            <a:spLocks noGrp="1"/>
          </p:cNvSpPr>
          <p:nvPr>
            <p:ph idx="1"/>
          </p:nvPr>
        </p:nvSpPr>
        <p:spPr>
          <a:xfrm>
            <a:off x="820616" y="1507993"/>
            <a:ext cx="10218264" cy="3842013"/>
          </a:xfrm>
        </p:spPr>
        <p:txBody>
          <a:bodyPr>
            <a:noAutofit/>
          </a:bodyPr>
          <a:lstStyle/>
          <a:p>
            <a:pPr>
              <a:lnSpc>
                <a:spcPct val="110000"/>
              </a:lnSpc>
            </a:pPr>
            <a:r>
              <a:rPr lang="en-US" dirty="0"/>
              <a:t>Teacher Focused Coaching (TFC)</a:t>
            </a:r>
          </a:p>
          <a:p>
            <a:pPr lvl="1">
              <a:lnSpc>
                <a:spcPct val="110000"/>
              </a:lnSpc>
            </a:pPr>
            <a:r>
              <a:rPr lang="en-US" dirty="0"/>
              <a:t>See Handout 8a &amp; 8b</a:t>
            </a:r>
          </a:p>
          <a:p>
            <a:pPr>
              <a:lnSpc>
                <a:spcPct val="110000"/>
              </a:lnSpc>
            </a:pPr>
            <a:r>
              <a:rPr lang="en-US" dirty="0"/>
              <a:t>Modified Model to Student Focused Coaching for Resistant Teachers (SFC)</a:t>
            </a:r>
          </a:p>
          <a:p>
            <a:pPr lvl="1">
              <a:lnSpc>
                <a:spcPct val="110000"/>
              </a:lnSpc>
            </a:pPr>
            <a:r>
              <a:rPr lang="en-US"/>
              <a:t>See Handout 8c &amp; 8d</a:t>
            </a:r>
            <a:endParaRPr lang="en-US" dirty="0"/>
          </a:p>
        </p:txBody>
      </p:sp>
      <p:sp>
        <p:nvSpPr>
          <p:cNvPr id="4" name="Slide Number Placeholder 3">
            <a:extLst>
              <a:ext uri="{FF2B5EF4-FFF2-40B4-BE49-F238E27FC236}">
                <a16:creationId xmlns:a16="http://schemas.microsoft.com/office/drawing/2014/main" id="{5CE7EDA2-04FA-4B65-8387-79957FC1876C}"/>
              </a:ext>
            </a:extLst>
          </p:cNvPr>
          <p:cNvSpPr>
            <a:spLocks noGrp="1"/>
          </p:cNvSpPr>
          <p:nvPr>
            <p:ph type="sldNum" sz="quarter" idx="12"/>
          </p:nvPr>
        </p:nvSpPr>
        <p:spPr/>
        <p:txBody>
          <a:bodyPr/>
          <a:lstStyle/>
          <a:p>
            <a:fld id="{C2926BDF-0A3D-4892-9CBE-21B5FA37E613}" type="slidenum">
              <a:rPr lang="en-US" smtClean="0"/>
              <a:t>13</a:t>
            </a:fld>
            <a:endParaRPr lang="en-US"/>
          </a:p>
        </p:txBody>
      </p:sp>
    </p:spTree>
    <p:extLst>
      <p:ext uri="{BB962C8B-B14F-4D97-AF65-F5344CB8AC3E}">
        <p14:creationId xmlns:p14="http://schemas.microsoft.com/office/powerpoint/2010/main" val="3503289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7E2B8-E9D7-4848-8AC1-2D0F33066ACB}"/>
              </a:ext>
            </a:extLst>
          </p:cNvPr>
          <p:cNvSpPr>
            <a:spLocks noGrp="1"/>
          </p:cNvSpPr>
          <p:nvPr>
            <p:ph type="title"/>
          </p:nvPr>
        </p:nvSpPr>
        <p:spPr/>
        <p:txBody>
          <a:bodyPr/>
          <a:lstStyle/>
          <a:p>
            <a:r>
              <a:rPr lang="en-US" dirty="0"/>
              <a:t>Teacher-Focused Coaching</a:t>
            </a:r>
            <a:br>
              <a:rPr lang="en-US" dirty="0"/>
            </a:br>
            <a:r>
              <a:rPr lang="en-US" dirty="0"/>
              <a:t>(TFC)</a:t>
            </a:r>
          </a:p>
        </p:txBody>
      </p:sp>
      <p:sp>
        <p:nvSpPr>
          <p:cNvPr id="3" name="Content Placeholder 2">
            <a:extLst>
              <a:ext uri="{FF2B5EF4-FFF2-40B4-BE49-F238E27FC236}">
                <a16:creationId xmlns:a16="http://schemas.microsoft.com/office/drawing/2014/main" id="{2FBC31A6-6D35-9A48-A1CB-067D1E372C2D}"/>
              </a:ext>
            </a:extLst>
          </p:cNvPr>
          <p:cNvSpPr>
            <a:spLocks noGrp="1"/>
          </p:cNvSpPr>
          <p:nvPr>
            <p:ph idx="1"/>
          </p:nvPr>
        </p:nvSpPr>
        <p:spPr>
          <a:xfrm>
            <a:off x="916936" y="1966751"/>
            <a:ext cx="10629014" cy="4038600"/>
          </a:xfrm>
        </p:spPr>
        <p:txBody>
          <a:bodyPr/>
          <a:lstStyle/>
          <a:p>
            <a:pPr marL="514350" indent="-514350">
              <a:buFont typeface="+mj-lt"/>
              <a:buAutoNum type="arabicPeriod"/>
            </a:pPr>
            <a:r>
              <a:rPr lang="en-US" dirty="0"/>
              <a:t>Coaching model that focuses on data that addresses teaching behaviors.</a:t>
            </a:r>
          </a:p>
          <a:p>
            <a:pPr marL="514350" indent="-514350">
              <a:buFont typeface="+mj-lt"/>
              <a:buAutoNum type="arabicPeriod"/>
            </a:pPr>
            <a:r>
              <a:rPr lang="en-US" dirty="0"/>
              <a:t>Teacher’s instructional behaviors provide the cornerstone of the coaching process.</a:t>
            </a:r>
          </a:p>
          <a:p>
            <a:pPr marL="514350" indent="-514350">
              <a:buFont typeface="+mj-lt"/>
              <a:buAutoNum type="arabicPeriod"/>
            </a:pPr>
            <a:r>
              <a:rPr lang="en-US" dirty="0"/>
              <a:t>The premise behind the model:  Improving teachers’ instructional behaviors increases student learning.</a:t>
            </a:r>
          </a:p>
        </p:txBody>
      </p:sp>
      <p:sp>
        <p:nvSpPr>
          <p:cNvPr id="4" name="Slide Number Placeholder 3">
            <a:extLst>
              <a:ext uri="{FF2B5EF4-FFF2-40B4-BE49-F238E27FC236}">
                <a16:creationId xmlns:a16="http://schemas.microsoft.com/office/drawing/2014/main" id="{47B60E1F-DDBB-B945-AF10-AC871BF3A90A}"/>
              </a:ext>
            </a:extLst>
          </p:cNvPr>
          <p:cNvSpPr>
            <a:spLocks noGrp="1"/>
          </p:cNvSpPr>
          <p:nvPr>
            <p:ph type="sldNum" sz="quarter" idx="12"/>
          </p:nvPr>
        </p:nvSpPr>
        <p:spPr/>
        <p:txBody>
          <a:bodyPr/>
          <a:lstStyle/>
          <a:p>
            <a:fld id="{C2926BDF-0A3D-4892-9CBE-21B5FA37E613}" type="slidenum">
              <a:rPr lang="en-US" smtClean="0"/>
              <a:t>14</a:t>
            </a:fld>
            <a:endParaRPr lang="en-US"/>
          </a:p>
        </p:txBody>
      </p:sp>
    </p:spTree>
    <p:extLst>
      <p:ext uri="{BB962C8B-B14F-4D97-AF65-F5344CB8AC3E}">
        <p14:creationId xmlns:p14="http://schemas.microsoft.com/office/powerpoint/2010/main" val="8271398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7E2B8-E9D7-4848-8AC1-2D0F33066ACB}"/>
              </a:ext>
            </a:extLst>
          </p:cNvPr>
          <p:cNvSpPr>
            <a:spLocks noGrp="1"/>
          </p:cNvSpPr>
          <p:nvPr>
            <p:ph type="title"/>
          </p:nvPr>
        </p:nvSpPr>
        <p:spPr/>
        <p:txBody>
          <a:bodyPr/>
          <a:lstStyle/>
          <a:p>
            <a:r>
              <a:rPr lang="en-US" dirty="0"/>
              <a:t>Student-Focused Coaching</a:t>
            </a:r>
            <a:br>
              <a:rPr lang="en-US" dirty="0"/>
            </a:br>
            <a:r>
              <a:rPr lang="en-US" dirty="0"/>
              <a:t>(SFC)</a:t>
            </a:r>
          </a:p>
        </p:txBody>
      </p:sp>
      <p:sp>
        <p:nvSpPr>
          <p:cNvPr id="3" name="Content Placeholder 2">
            <a:extLst>
              <a:ext uri="{FF2B5EF4-FFF2-40B4-BE49-F238E27FC236}">
                <a16:creationId xmlns:a16="http://schemas.microsoft.com/office/drawing/2014/main" id="{2FBC31A6-6D35-9A48-A1CB-067D1E372C2D}"/>
              </a:ext>
            </a:extLst>
          </p:cNvPr>
          <p:cNvSpPr>
            <a:spLocks noGrp="1"/>
          </p:cNvSpPr>
          <p:nvPr>
            <p:ph idx="1"/>
          </p:nvPr>
        </p:nvSpPr>
        <p:spPr>
          <a:xfrm>
            <a:off x="798749" y="1823572"/>
            <a:ext cx="10629014" cy="4038600"/>
          </a:xfrm>
        </p:spPr>
        <p:txBody>
          <a:bodyPr>
            <a:normAutofit/>
          </a:bodyPr>
          <a:lstStyle/>
          <a:p>
            <a:pPr marL="514350" indent="-514350">
              <a:spcAft>
                <a:spcPts val="900"/>
              </a:spcAft>
              <a:buFont typeface="+mj-lt"/>
              <a:buAutoNum type="arabicPeriod"/>
            </a:pPr>
            <a:r>
              <a:rPr lang="en-US" sz="2800" dirty="0"/>
              <a:t>Coaching model that focuses on data that reflect students’ response to teaching behaviors.</a:t>
            </a:r>
          </a:p>
          <a:p>
            <a:pPr marL="514350" indent="-514350">
              <a:spcAft>
                <a:spcPts val="900"/>
              </a:spcAft>
              <a:buFont typeface="+mj-lt"/>
              <a:buAutoNum type="arabicPeriod"/>
            </a:pPr>
            <a:r>
              <a:rPr lang="en-US" sz="2800" dirty="0"/>
              <a:t>Students oral and written responses during instruction provide the cornerstone of the coaching process.</a:t>
            </a:r>
          </a:p>
          <a:p>
            <a:pPr marL="514350" indent="-514350">
              <a:buFont typeface="+mj-lt"/>
              <a:buAutoNum type="arabicPeriod"/>
            </a:pPr>
            <a:r>
              <a:rPr lang="en-US" sz="2800" dirty="0"/>
              <a:t>The premise behind the model:  Students’ understandings and misunderstandings of the content serve as the basis for  improving teachers’ instructional behaviors that increase student learning.</a:t>
            </a:r>
          </a:p>
        </p:txBody>
      </p:sp>
      <p:sp>
        <p:nvSpPr>
          <p:cNvPr id="4" name="Slide Number Placeholder 3">
            <a:extLst>
              <a:ext uri="{FF2B5EF4-FFF2-40B4-BE49-F238E27FC236}">
                <a16:creationId xmlns:a16="http://schemas.microsoft.com/office/drawing/2014/main" id="{47B60E1F-DDBB-B945-AF10-AC871BF3A90A}"/>
              </a:ext>
            </a:extLst>
          </p:cNvPr>
          <p:cNvSpPr>
            <a:spLocks noGrp="1"/>
          </p:cNvSpPr>
          <p:nvPr>
            <p:ph type="sldNum" sz="quarter" idx="12"/>
          </p:nvPr>
        </p:nvSpPr>
        <p:spPr/>
        <p:txBody>
          <a:bodyPr/>
          <a:lstStyle/>
          <a:p>
            <a:fld id="{C2926BDF-0A3D-4892-9CBE-21B5FA37E613}" type="slidenum">
              <a:rPr lang="en-US" smtClean="0"/>
              <a:t>15</a:t>
            </a:fld>
            <a:endParaRPr lang="en-US"/>
          </a:p>
        </p:txBody>
      </p:sp>
    </p:spTree>
    <p:extLst>
      <p:ext uri="{BB962C8B-B14F-4D97-AF65-F5344CB8AC3E}">
        <p14:creationId xmlns:p14="http://schemas.microsoft.com/office/powerpoint/2010/main" val="2998229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7E2B8-E9D7-4848-8AC1-2D0F33066ACB}"/>
              </a:ext>
            </a:extLst>
          </p:cNvPr>
          <p:cNvSpPr>
            <a:spLocks noGrp="1"/>
          </p:cNvSpPr>
          <p:nvPr>
            <p:ph type="title"/>
          </p:nvPr>
        </p:nvSpPr>
        <p:spPr/>
        <p:txBody>
          <a:bodyPr/>
          <a:lstStyle/>
          <a:p>
            <a:r>
              <a:rPr lang="en-US" dirty="0"/>
              <a:t>Common Features of Both Models  </a:t>
            </a:r>
          </a:p>
        </p:txBody>
      </p:sp>
      <p:sp>
        <p:nvSpPr>
          <p:cNvPr id="3" name="Content Placeholder 2">
            <a:extLst>
              <a:ext uri="{FF2B5EF4-FFF2-40B4-BE49-F238E27FC236}">
                <a16:creationId xmlns:a16="http://schemas.microsoft.com/office/drawing/2014/main" id="{2FBC31A6-6D35-9A48-A1CB-067D1E372C2D}"/>
              </a:ext>
            </a:extLst>
          </p:cNvPr>
          <p:cNvSpPr>
            <a:spLocks noGrp="1"/>
          </p:cNvSpPr>
          <p:nvPr>
            <p:ph idx="1"/>
          </p:nvPr>
        </p:nvSpPr>
        <p:spPr>
          <a:xfrm>
            <a:off x="1006932" y="1648350"/>
            <a:ext cx="10031948" cy="4038600"/>
          </a:xfrm>
        </p:spPr>
        <p:txBody>
          <a:bodyPr>
            <a:normAutofit/>
          </a:bodyPr>
          <a:lstStyle/>
          <a:p>
            <a:pPr marL="514350" indent="-514350">
              <a:spcAft>
                <a:spcPts val="900"/>
              </a:spcAft>
              <a:buFont typeface="+mj-lt"/>
              <a:buAutoNum type="arabicPeriod"/>
            </a:pPr>
            <a:r>
              <a:rPr lang="en-US" sz="2800" dirty="0"/>
              <a:t>Take detailed field notes during the observation.</a:t>
            </a:r>
          </a:p>
          <a:p>
            <a:pPr marL="514350" indent="-514350">
              <a:spcAft>
                <a:spcPts val="900"/>
              </a:spcAft>
              <a:buFont typeface="+mj-lt"/>
              <a:buAutoNum type="arabicPeriod"/>
            </a:pPr>
            <a:r>
              <a:rPr lang="en-US" sz="2800" dirty="0"/>
              <a:t>Refer to field notes to rate the aspects of the lesson on an 8-item, 5-point Likert scale.</a:t>
            </a:r>
          </a:p>
          <a:p>
            <a:pPr marL="514350" indent="-514350">
              <a:spcAft>
                <a:spcPts val="900"/>
              </a:spcAft>
              <a:buFont typeface="+mj-lt"/>
              <a:buAutoNum type="arabicPeriod"/>
            </a:pPr>
            <a:r>
              <a:rPr lang="en-US" sz="2800" dirty="0"/>
              <a:t>Provide justification for the rating in the notes section for each item.</a:t>
            </a:r>
          </a:p>
          <a:p>
            <a:pPr marL="514350" indent="-514350">
              <a:buFont typeface="+mj-lt"/>
              <a:buAutoNum type="arabicPeriod"/>
            </a:pPr>
            <a:r>
              <a:rPr lang="en-US" sz="2800" dirty="0"/>
              <a:t>Review field notes and rating to craft at least two strength and no more that three weaknesses of the lesson.</a:t>
            </a:r>
          </a:p>
        </p:txBody>
      </p:sp>
      <p:sp>
        <p:nvSpPr>
          <p:cNvPr id="4" name="Slide Number Placeholder 3">
            <a:extLst>
              <a:ext uri="{FF2B5EF4-FFF2-40B4-BE49-F238E27FC236}">
                <a16:creationId xmlns:a16="http://schemas.microsoft.com/office/drawing/2014/main" id="{47B60E1F-DDBB-B945-AF10-AC871BF3A90A}"/>
              </a:ext>
            </a:extLst>
          </p:cNvPr>
          <p:cNvSpPr>
            <a:spLocks noGrp="1"/>
          </p:cNvSpPr>
          <p:nvPr>
            <p:ph type="sldNum" sz="quarter" idx="12"/>
          </p:nvPr>
        </p:nvSpPr>
        <p:spPr/>
        <p:txBody>
          <a:bodyPr/>
          <a:lstStyle/>
          <a:p>
            <a:fld id="{C2926BDF-0A3D-4892-9CBE-21B5FA37E613}" type="slidenum">
              <a:rPr lang="en-US" smtClean="0"/>
              <a:t>16</a:t>
            </a:fld>
            <a:endParaRPr lang="en-US"/>
          </a:p>
        </p:txBody>
      </p:sp>
    </p:spTree>
    <p:extLst>
      <p:ext uri="{BB962C8B-B14F-4D97-AF65-F5344CB8AC3E}">
        <p14:creationId xmlns:p14="http://schemas.microsoft.com/office/powerpoint/2010/main" val="3139819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CE88D13-C014-254F-A53B-220DE1CFAA01}"/>
              </a:ext>
            </a:extLst>
          </p:cNvPr>
          <p:cNvSpPr>
            <a:spLocks noGrp="1"/>
          </p:cNvSpPr>
          <p:nvPr>
            <p:ph type="body" idx="1"/>
          </p:nvPr>
        </p:nvSpPr>
        <p:spPr>
          <a:xfrm>
            <a:off x="300942" y="1314644"/>
            <a:ext cx="5757631" cy="777240"/>
          </a:xfrm>
        </p:spPr>
        <p:txBody>
          <a:bodyPr/>
          <a:lstStyle/>
          <a:p>
            <a:pPr algn="ctr"/>
            <a:r>
              <a:rPr lang="en-US" dirty="0"/>
              <a:t>TFC	</a:t>
            </a:r>
          </a:p>
        </p:txBody>
      </p:sp>
      <p:sp>
        <p:nvSpPr>
          <p:cNvPr id="3" name="Content Placeholder 2">
            <a:extLst>
              <a:ext uri="{FF2B5EF4-FFF2-40B4-BE49-F238E27FC236}">
                <a16:creationId xmlns:a16="http://schemas.microsoft.com/office/drawing/2014/main" id="{707A1B65-2E75-1F40-AACF-4C18BC7E19E1}"/>
              </a:ext>
            </a:extLst>
          </p:cNvPr>
          <p:cNvSpPr>
            <a:spLocks noGrp="1"/>
          </p:cNvSpPr>
          <p:nvPr>
            <p:ph sz="half" idx="2"/>
          </p:nvPr>
        </p:nvSpPr>
        <p:spPr>
          <a:xfrm>
            <a:off x="300942" y="2213095"/>
            <a:ext cx="5757630" cy="3383280"/>
          </a:xfrm>
        </p:spPr>
        <p:txBody>
          <a:bodyPr>
            <a:normAutofit/>
          </a:bodyPr>
          <a:lstStyle/>
          <a:p>
            <a:pPr marL="514350" indent="-514350">
              <a:buClrTx/>
              <a:buFont typeface="+mj-lt"/>
              <a:buAutoNum type="arabicPeriod"/>
            </a:pPr>
            <a:r>
              <a:rPr lang="en-US" sz="2600" dirty="0"/>
              <a:t>The strengths and weaknesses focus on teacher behaviors.</a:t>
            </a:r>
          </a:p>
          <a:p>
            <a:pPr marL="514350" indent="-514350">
              <a:buClrTx/>
              <a:buFont typeface="+mj-lt"/>
              <a:buAutoNum type="arabicPeriod"/>
            </a:pPr>
            <a:r>
              <a:rPr lang="en-US" sz="2600" dirty="0"/>
              <a:t>The recommendations focus on teaching behaviors that will improve instruction and students’ understanding of the math concepts. </a:t>
            </a:r>
          </a:p>
          <a:p>
            <a:endParaRPr lang="en-US" dirty="0"/>
          </a:p>
        </p:txBody>
      </p:sp>
      <p:sp>
        <p:nvSpPr>
          <p:cNvPr id="4" name="Text Placeholder 3">
            <a:extLst>
              <a:ext uri="{FF2B5EF4-FFF2-40B4-BE49-F238E27FC236}">
                <a16:creationId xmlns:a16="http://schemas.microsoft.com/office/drawing/2014/main" id="{39524A9C-07B0-2442-B4AE-8ACD4824C5B3}"/>
              </a:ext>
            </a:extLst>
          </p:cNvPr>
          <p:cNvSpPr>
            <a:spLocks noGrp="1"/>
          </p:cNvSpPr>
          <p:nvPr>
            <p:ph type="body" sz="quarter" idx="3"/>
          </p:nvPr>
        </p:nvSpPr>
        <p:spPr>
          <a:xfrm>
            <a:off x="6113256" y="1314644"/>
            <a:ext cx="5757630" cy="777240"/>
          </a:xfrm>
        </p:spPr>
        <p:txBody>
          <a:bodyPr/>
          <a:lstStyle/>
          <a:p>
            <a:pPr algn="ctr"/>
            <a:r>
              <a:rPr lang="en-US" dirty="0"/>
              <a:t>SFC</a:t>
            </a:r>
          </a:p>
        </p:txBody>
      </p:sp>
      <p:sp>
        <p:nvSpPr>
          <p:cNvPr id="5" name="Slide Number Placeholder 4">
            <a:extLst>
              <a:ext uri="{FF2B5EF4-FFF2-40B4-BE49-F238E27FC236}">
                <a16:creationId xmlns:a16="http://schemas.microsoft.com/office/drawing/2014/main" id="{EBAE356E-F54A-6242-A3CE-A67E3C9DBCD8}"/>
              </a:ext>
            </a:extLst>
          </p:cNvPr>
          <p:cNvSpPr>
            <a:spLocks noGrp="1"/>
          </p:cNvSpPr>
          <p:nvPr>
            <p:ph type="sldNum" sz="quarter" idx="12"/>
          </p:nvPr>
        </p:nvSpPr>
        <p:spPr/>
        <p:txBody>
          <a:bodyPr/>
          <a:lstStyle/>
          <a:p>
            <a:fld id="{C2926BDF-0A3D-4892-9CBE-21B5FA37E613}" type="slidenum">
              <a:rPr lang="en-US" smtClean="0"/>
              <a:t>17</a:t>
            </a:fld>
            <a:endParaRPr lang="en-US"/>
          </a:p>
        </p:txBody>
      </p:sp>
      <p:sp>
        <p:nvSpPr>
          <p:cNvPr id="6" name="Content Placeholder 5">
            <a:extLst>
              <a:ext uri="{FF2B5EF4-FFF2-40B4-BE49-F238E27FC236}">
                <a16:creationId xmlns:a16="http://schemas.microsoft.com/office/drawing/2014/main" id="{7A4E52BC-2AB9-CF4A-9A85-BF0CB5FC6BF2}"/>
              </a:ext>
            </a:extLst>
          </p:cNvPr>
          <p:cNvSpPr>
            <a:spLocks noGrp="1"/>
          </p:cNvSpPr>
          <p:nvPr>
            <p:ph sz="half" idx="14"/>
          </p:nvPr>
        </p:nvSpPr>
        <p:spPr>
          <a:xfrm>
            <a:off x="6133430" y="2215040"/>
            <a:ext cx="5737456" cy="3381335"/>
          </a:xfrm>
        </p:spPr>
        <p:txBody>
          <a:bodyPr>
            <a:normAutofit fontScale="92500"/>
          </a:bodyPr>
          <a:lstStyle/>
          <a:p>
            <a:pPr marL="514350" indent="-514350">
              <a:buClrTx/>
              <a:buFont typeface="+mj-lt"/>
              <a:buAutoNum type="arabicPeriod"/>
            </a:pPr>
            <a:r>
              <a:rPr lang="en-US" dirty="0"/>
              <a:t>The strengths and weaknesses focus on student behaviors.</a:t>
            </a:r>
          </a:p>
          <a:p>
            <a:pPr marL="514350" indent="-514350">
              <a:buClrTx/>
              <a:buFont typeface="+mj-lt"/>
              <a:buAutoNum type="arabicPeriod"/>
            </a:pPr>
            <a:r>
              <a:rPr lang="en-US" dirty="0"/>
              <a:t>Students’ understandings and misunderstanding serve as the bases for making instructional recommendations to improve students’ understanding of math concepts.</a:t>
            </a:r>
          </a:p>
          <a:p>
            <a:endParaRPr lang="en-US" dirty="0"/>
          </a:p>
        </p:txBody>
      </p:sp>
      <p:sp>
        <p:nvSpPr>
          <p:cNvPr id="7" name="Title 6">
            <a:extLst>
              <a:ext uri="{FF2B5EF4-FFF2-40B4-BE49-F238E27FC236}">
                <a16:creationId xmlns:a16="http://schemas.microsoft.com/office/drawing/2014/main" id="{1646EEAF-98CE-B84D-AD8C-8A9915800563}"/>
              </a:ext>
            </a:extLst>
          </p:cNvPr>
          <p:cNvSpPr>
            <a:spLocks noGrp="1"/>
          </p:cNvSpPr>
          <p:nvPr>
            <p:ph type="title"/>
          </p:nvPr>
        </p:nvSpPr>
        <p:spPr/>
        <p:txBody>
          <a:bodyPr/>
          <a:lstStyle/>
          <a:p>
            <a:r>
              <a:rPr lang="en-US" dirty="0"/>
              <a:t>Differences Between TFC and SFC</a:t>
            </a:r>
          </a:p>
        </p:txBody>
      </p:sp>
    </p:spTree>
    <p:extLst>
      <p:ext uri="{BB962C8B-B14F-4D97-AF65-F5344CB8AC3E}">
        <p14:creationId xmlns:p14="http://schemas.microsoft.com/office/powerpoint/2010/main" val="3924470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7E2B8-E9D7-4848-8AC1-2D0F33066ACB}"/>
              </a:ext>
            </a:extLst>
          </p:cNvPr>
          <p:cNvSpPr>
            <a:spLocks noGrp="1"/>
          </p:cNvSpPr>
          <p:nvPr>
            <p:ph type="title"/>
          </p:nvPr>
        </p:nvSpPr>
        <p:spPr/>
        <p:txBody>
          <a:bodyPr/>
          <a:lstStyle/>
          <a:p>
            <a:r>
              <a:rPr lang="en-US" dirty="0"/>
              <a:t>Example of TFC Coaching Process</a:t>
            </a:r>
          </a:p>
        </p:txBody>
      </p:sp>
      <p:sp>
        <p:nvSpPr>
          <p:cNvPr id="3" name="Content Placeholder 2">
            <a:extLst>
              <a:ext uri="{FF2B5EF4-FFF2-40B4-BE49-F238E27FC236}">
                <a16:creationId xmlns:a16="http://schemas.microsoft.com/office/drawing/2014/main" id="{2FBC31A6-6D35-9A48-A1CB-067D1E372C2D}"/>
              </a:ext>
            </a:extLst>
          </p:cNvPr>
          <p:cNvSpPr>
            <a:spLocks noGrp="1"/>
          </p:cNvSpPr>
          <p:nvPr>
            <p:ph idx="1"/>
          </p:nvPr>
        </p:nvSpPr>
        <p:spPr>
          <a:xfrm>
            <a:off x="781493" y="1798858"/>
            <a:ext cx="10629014" cy="4038600"/>
          </a:xfrm>
        </p:spPr>
        <p:txBody>
          <a:bodyPr>
            <a:normAutofit fontScale="92500"/>
          </a:bodyPr>
          <a:lstStyle/>
          <a:p>
            <a:pPr marL="0" indent="0">
              <a:buNone/>
            </a:pPr>
            <a:r>
              <a:rPr lang="en-US" b="1" i="1" dirty="0">
                <a:solidFill>
                  <a:srgbClr val="570000"/>
                </a:solidFill>
              </a:rPr>
              <a:t>Lesson Objective</a:t>
            </a:r>
            <a:r>
              <a:rPr lang="en-US" i="1" dirty="0">
                <a:solidFill>
                  <a:srgbClr val="570000"/>
                </a:solidFill>
              </a:rPr>
              <a:t>:</a:t>
            </a:r>
            <a:r>
              <a:rPr lang="en-US" dirty="0">
                <a:solidFill>
                  <a:srgbClr val="570000"/>
                </a:solidFill>
              </a:rPr>
              <a:t>  </a:t>
            </a:r>
            <a:r>
              <a:rPr lang="en-US" dirty="0"/>
              <a:t>Students will compare decimal numbers.</a:t>
            </a:r>
          </a:p>
          <a:p>
            <a:pPr marL="2233613" indent="-2222500">
              <a:buNone/>
            </a:pPr>
            <a:r>
              <a:rPr lang="en-US" b="1" i="1" dirty="0">
                <a:solidFill>
                  <a:srgbClr val="570000"/>
                </a:solidFill>
              </a:rPr>
              <a:t>Field Notes:</a:t>
            </a:r>
            <a:r>
              <a:rPr lang="en-US" i="1" dirty="0">
                <a:solidFill>
                  <a:srgbClr val="570000"/>
                </a:solidFill>
              </a:rPr>
              <a:t>  </a:t>
            </a:r>
            <a:r>
              <a:rPr lang="en-US" dirty="0"/>
              <a:t>The teacher consistently used inaccurate mathematical language.  Examples:</a:t>
            </a:r>
          </a:p>
          <a:p>
            <a:pPr>
              <a:spcAft>
                <a:spcPts val="900"/>
              </a:spcAft>
            </a:pPr>
            <a:r>
              <a:rPr lang="en-US" dirty="0"/>
              <a:t>Using bigger and smaller rather than greater than and less than. </a:t>
            </a:r>
          </a:p>
          <a:p>
            <a:r>
              <a:rPr lang="en-US" dirty="0"/>
              <a:t>Using  “point” when reading decimal numbers (reading 3.5 as three point five rather than three and five tenths). </a:t>
            </a:r>
            <a:endParaRPr lang="en-US" b="1" i="1" dirty="0"/>
          </a:p>
          <a:p>
            <a:pPr marL="0" indent="0">
              <a:buNone/>
            </a:pPr>
            <a:r>
              <a:rPr lang="en-US" dirty="0"/>
              <a:t> </a:t>
            </a:r>
          </a:p>
        </p:txBody>
      </p:sp>
      <p:sp>
        <p:nvSpPr>
          <p:cNvPr id="4" name="Slide Number Placeholder 3">
            <a:extLst>
              <a:ext uri="{FF2B5EF4-FFF2-40B4-BE49-F238E27FC236}">
                <a16:creationId xmlns:a16="http://schemas.microsoft.com/office/drawing/2014/main" id="{47B60E1F-DDBB-B945-AF10-AC871BF3A90A}"/>
              </a:ext>
            </a:extLst>
          </p:cNvPr>
          <p:cNvSpPr>
            <a:spLocks noGrp="1"/>
          </p:cNvSpPr>
          <p:nvPr>
            <p:ph type="sldNum" sz="quarter" idx="12"/>
          </p:nvPr>
        </p:nvSpPr>
        <p:spPr/>
        <p:txBody>
          <a:bodyPr/>
          <a:lstStyle/>
          <a:p>
            <a:fld id="{C2926BDF-0A3D-4892-9CBE-21B5FA37E613}" type="slidenum">
              <a:rPr lang="en-US" smtClean="0"/>
              <a:t>18</a:t>
            </a:fld>
            <a:endParaRPr lang="en-US"/>
          </a:p>
        </p:txBody>
      </p:sp>
    </p:spTree>
    <p:extLst>
      <p:ext uri="{BB962C8B-B14F-4D97-AF65-F5344CB8AC3E}">
        <p14:creationId xmlns:p14="http://schemas.microsoft.com/office/powerpoint/2010/main" val="3962472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7E2B8-E9D7-4848-8AC1-2D0F33066ACB}"/>
              </a:ext>
            </a:extLst>
          </p:cNvPr>
          <p:cNvSpPr>
            <a:spLocks noGrp="1"/>
          </p:cNvSpPr>
          <p:nvPr>
            <p:ph type="title"/>
          </p:nvPr>
        </p:nvSpPr>
        <p:spPr>
          <a:xfrm>
            <a:off x="383060" y="291990"/>
            <a:ext cx="11314362" cy="1356360"/>
          </a:xfrm>
        </p:spPr>
        <p:txBody>
          <a:bodyPr/>
          <a:lstStyle/>
          <a:p>
            <a:r>
              <a:rPr lang="en-US" dirty="0"/>
              <a:t>Example of TFC Coaching Process (cont.)</a:t>
            </a:r>
          </a:p>
        </p:txBody>
      </p:sp>
      <p:sp>
        <p:nvSpPr>
          <p:cNvPr id="3" name="Content Placeholder 2">
            <a:extLst>
              <a:ext uri="{FF2B5EF4-FFF2-40B4-BE49-F238E27FC236}">
                <a16:creationId xmlns:a16="http://schemas.microsoft.com/office/drawing/2014/main" id="{2FBC31A6-6D35-9A48-A1CB-067D1E372C2D}"/>
              </a:ext>
            </a:extLst>
          </p:cNvPr>
          <p:cNvSpPr>
            <a:spLocks noGrp="1"/>
          </p:cNvSpPr>
          <p:nvPr>
            <p:ph idx="1"/>
          </p:nvPr>
        </p:nvSpPr>
        <p:spPr>
          <a:xfrm>
            <a:off x="1210960" y="1648350"/>
            <a:ext cx="9827919" cy="4038600"/>
          </a:xfrm>
        </p:spPr>
        <p:txBody>
          <a:bodyPr>
            <a:normAutofit fontScale="92500" lnSpcReduction="20000"/>
          </a:bodyPr>
          <a:lstStyle/>
          <a:p>
            <a:pPr marL="0" indent="0">
              <a:spcAft>
                <a:spcPts val="900"/>
              </a:spcAft>
              <a:buNone/>
            </a:pPr>
            <a:r>
              <a:rPr lang="en-US" dirty="0"/>
              <a:t>During the post observation conference, the coach provided:</a:t>
            </a:r>
          </a:p>
          <a:p>
            <a:pPr marL="514350" indent="-514350">
              <a:spcAft>
                <a:spcPts val="900"/>
              </a:spcAft>
              <a:buAutoNum type="arabicPeriod"/>
            </a:pPr>
            <a:r>
              <a:rPr lang="en-US" dirty="0"/>
              <a:t>Specific examples of the inaccurate mathematical language.</a:t>
            </a:r>
          </a:p>
          <a:p>
            <a:pPr marL="514350" indent="-514350">
              <a:spcAft>
                <a:spcPts val="900"/>
              </a:spcAft>
              <a:buAutoNum type="arabicPeriod"/>
            </a:pPr>
            <a:r>
              <a:rPr lang="en-US" dirty="0"/>
              <a:t>Correct mathematical language for each example.</a:t>
            </a:r>
          </a:p>
          <a:p>
            <a:pPr marL="514350" indent="-514350">
              <a:buAutoNum type="arabicPeriod"/>
            </a:pPr>
            <a:r>
              <a:rPr lang="en-US" dirty="0"/>
              <a:t>Rationale:  </a:t>
            </a:r>
          </a:p>
          <a:p>
            <a:pPr marL="966787" lvl="1" indent="-514350">
              <a:buFont typeface="+mj-lt"/>
              <a:buAutoNum type="alphaLcPeriod"/>
            </a:pPr>
            <a:r>
              <a:rPr lang="en-US" dirty="0"/>
              <a:t>These terms are used at all grade levels.</a:t>
            </a:r>
          </a:p>
          <a:p>
            <a:pPr marL="966787" lvl="1" indent="-514350">
              <a:buFont typeface="+mj-lt"/>
              <a:buAutoNum type="alphaLcPeriod"/>
            </a:pPr>
            <a:r>
              <a:rPr lang="en-US" dirty="0"/>
              <a:t>Using these terms will help avoid students’ confusion in the future.</a:t>
            </a:r>
          </a:p>
        </p:txBody>
      </p:sp>
      <p:sp>
        <p:nvSpPr>
          <p:cNvPr id="4" name="Slide Number Placeholder 3">
            <a:extLst>
              <a:ext uri="{FF2B5EF4-FFF2-40B4-BE49-F238E27FC236}">
                <a16:creationId xmlns:a16="http://schemas.microsoft.com/office/drawing/2014/main" id="{47B60E1F-DDBB-B945-AF10-AC871BF3A90A}"/>
              </a:ext>
            </a:extLst>
          </p:cNvPr>
          <p:cNvSpPr>
            <a:spLocks noGrp="1"/>
          </p:cNvSpPr>
          <p:nvPr>
            <p:ph type="sldNum" sz="quarter" idx="12"/>
          </p:nvPr>
        </p:nvSpPr>
        <p:spPr/>
        <p:txBody>
          <a:bodyPr/>
          <a:lstStyle/>
          <a:p>
            <a:fld id="{C2926BDF-0A3D-4892-9CBE-21B5FA37E613}" type="slidenum">
              <a:rPr lang="en-US" smtClean="0"/>
              <a:t>19</a:t>
            </a:fld>
            <a:endParaRPr lang="en-US"/>
          </a:p>
        </p:txBody>
      </p:sp>
    </p:spTree>
    <p:extLst>
      <p:ext uri="{BB962C8B-B14F-4D97-AF65-F5344CB8AC3E}">
        <p14:creationId xmlns:p14="http://schemas.microsoft.com/office/powerpoint/2010/main" val="1951550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64C3D44-4368-667B-3DFB-8B482003D6D4}"/>
              </a:ext>
            </a:extLst>
          </p:cNvPr>
          <p:cNvSpPr txBox="1"/>
          <p:nvPr/>
        </p:nvSpPr>
        <p:spPr>
          <a:xfrm>
            <a:off x="624840" y="1936264"/>
            <a:ext cx="11430000" cy="4143861"/>
          </a:xfrm>
          <a:prstGeom prst="rect">
            <a:avLst/>
          </a:prstGeom>
        </p:spPr>
        <p:txBody>
          <a:bodyPr vert="horz" lIns="91440" tIns="45720" rIns="91440" bIns="45720" rtlCol="0">
            <a:normAutofit/>
          </a:bodyPr>
          <a:lstStyle/>
          <a:p>
            <a:pPr defTabSz="914377">
              <a:lnSpc>
                <a:spcPct val="90000"/>
              </a:lnSpc>
              <a:spcAft>
                <a:spcPts val="600"/>
              </a:spcAft>
              <a:buClr>
                <a:srgbClr val="570100"/>
              </a:buClr>
              <a:buSzPct val="80000"/>
            </a:pPr>
            <a:r>
              <a:rPr lang="en-US" sz="1700" dirty="0">
                <a:solidFill>
                  <a:srgbClr val="570100"/>
                </a:solidFill>
                <a:latin typeface="Century" panose="02040604050505020304" pitchFamily="18" charset="0"/>
                <a:cs typeface="Times New Roman" panose="02020603050405020304" pitchFamily="18" charset="0"/>
              </a:rPr>
              <a:t>The contents of this presentation were developed under a cooperative agreement with the U.S. Department of Education, Office of Special Education Programs (PR Award # H326M170003). However, those contents do not necessarily represent the policy of the Department of Education, and you should not assume endorsement by the Federal Government. Tina Diamond, Ph.D. served as the project officer. This product is in the public domain. Authorization to reproduce it in whole or in part is granted. While permission to reprint this publication is not necessary, the citation should be:</a:t>
            </a:r>
          </a:p>
          <a:p>
            <a:pPr defTabSz="914377">
              <a:lnSpc>
                <a:spcPct val="90000"/>
              </a:lnSpc>
              <a:spcAft>
                <a:spcPts val="600"/>
              </a:spcAft>
              <a:buClr>
                <a:srgbClr val="570100"/>
              </a:buClr>
              <a:buSzPct val="80000"/>
            </a:pPr>
            <a:endParaRPr lang="en-US" sz="1700" dirty="0">
              <a:solidFill>
                <a:srgbClr val="570100"/>
              </a:solidFill>
              <a:latin typeface="Century" panose="02040604050505020304" pitchFamily="18" charset="0"/>
              <a:cs typeface="Times New Roman" panose="02020603050405020304" pitchFamily="18" charset="0"/>
            </a:endParaRPr>
          </a:p>
          <a:p>
            <a:pPr defTabSz="914377">
              <a:lnSpc>
                <a:spcPct val="90000"/>
              </a:lnSpc>
              <a:spcAft>
                <a:spcPts val="600"/>
              </a:spcAft>
              <a:buClr>
                <a:srgbClr val="570100"/>
              </a:buClr>
              <a:buSzPct val="80000"/>
            </a:pPr>
            <a:r>
              <a:rPr lang="en-US" sz="1700" spc="-25" dirty="0">
                <a:solidFill>
                  <a:srgbClr val="570100"/>
                </a:solidFill>
                <a:effectLst/>
                <a:latin typeface="Century" panose="02040604050505020304" pitchFamily="18" charset="0"/>
                <a:cs typeface="Times New Roman" panose="02020603050405020304" pitchFamily="18" charset="0"/>
              </a:rPr>
              <a:t>Title of the Project. (date).  Title of the document, Location of the Project, Author(s).</a:t>
            </a:r>
          </a:p>
          <a:p>
            <a:pPr defTabSz="914377">
              <a:lnSpc>
                <a:spcPct val="90000"/>
              </a:lnSpc>
              <a:spcAft>
                <a:spcPts val="600"/>
              </a:spcAft>
              <a:buClr>
                <a:srgbClr val="570100"/>
              </a:buClr>
              <a:buSzPct val="80000"/>
            </a:pPr>
            <a:endParaRPr lang="en-US" sz="1700" dirty="0">
              <a:solidFill>
                <a:srgbClr val="570100"/>
              </a:solidFill>
              <a:latin typeface="Century" panose="02040604050505020304" pitchFamily="18" charset="0"/>
              <a:cs typeface="Times New Roman" panose="02020603050405020304" pitchFamily="18" charset="0"/>
            </a:endParaRPr>
          </a:p>
          <a:p>
            <a:pPr defTabSz="914377">
              <a:lnSpc>
                <a:spcPct val="90000"/>
              </a:lnSpc>
              <a:spcAft>
                <a:spcPts val="600"/>
              </a:spcAft>
              <a:buClr>
                <a:srgbClr val="570100"/>
              </a:buClr>
              <a:buSzPct val="80000"/>
            </a:pPr>
            <a:r>
              <a:rPr lang="en-US" sz="1700" dirty="0">
                <a:solidFill>
                  <a:srgbClr val="570100"/>
                </a:solidFill>
                <a:effectLst/>
                <a:latin typeface="Century" panose="02040604050505020304" pitchFamily="18" charset="0"/>
                <a:cs typeface="Times New Roman" panose="02020603050405020304" pitchFamily="18" charset="0"/>
              </a:rPr>
              <a:t>Furthermore, this presentation</a:t>
            </a:r>
            <a:r>
              <a:rPr lang="en-US" sz="1700" b="1" dirty="0">
                <a:solidFill>
                  <a:srgbClr val="570100"/>
                </a:solidFill>
                <a:effectLst/>
                <a:latin typeface="Century" panose="02040604050505020304" pitchFamily="18" charset="0"/>
                <a:cs typeface="Times New Roman" panose="02020603050405020304" pitchFamily="18" charset="0"/>
              </a:rPr>
              <a:t> </a:t>
            </a:r>
            <a:r>
              <a:rPr lang="en-US" sz="1700" dirty="0">
                <a:solidFill>
                  <a:srgbClr val="570100"/>
                </a:solidFill>
                <a:effectLst/>
                <a:latin typeface="Century" panose="02040604050505020304" pitchFamily="18" charset="0"/>
                <a:cs typeface="Times New Roman" panose="02020603050405020304" pitchFamily="18" charset="0"/>
              </a:rPr>
              <a:t>contains information from other public and private organizations that may be useful to the reader; these materials are merely examples of resources that may be available. Inclusion of this information does not constitute an endorsement by the U.S. Department of Education of any products or services offered or views expressed. This publication also contains hyperlinks and URLs created and maintained by outside organizations and provided for the reader's convenience. The Department is not responsible for the accuracy of this information.</a:t>
            </a:r>
          </a:p>
        </p:txBody>
      </p:sp>
      <p:sp>
        <p:nvSpPr>
          <p:cNvPr id="8" name="Slide Number Placeholder 3">
            <a:extLst>
              <a:ext uri="{FF2B5EF4-FFF2-40B4-BE49-F238E27FC236}">
                <a16:creationId xmlns:a16="http://schemas.microsoft.com/office/drawing/2014/main" id="{38F9D43E-0F9A-3EEC-A354-839DF7DDE868}"/>
              </a:ext>
            </a:extLst>
          </p:cNvPr>
          <p:cNvSpPr>
            <a:spLocks noGrp="1"/>
          </p:cNvSpPr>
          <p:nvPr>
            <p:ph type="sldNum" sz="quarter" idx="12"/>
          </p:nvPr>
        </p:nvSpPr>
        <p:spPr>
          <a:xfrm>
            <a:off x="9332663" y="6323752"/>
            <a:ext cx="1706217" cy="365125"/>
          </a:xfrm>
        </p:spPr>
        <p:txBody>
          <a:bodyPr vert="horz" lIns="91440" tIns="45720" rIns="91440" bIns="45720" rtlCol="0" anchor="ctr">
            <a:normAutofit/>
          </a:bodyPr>
          <a:lstStyle/>
          <a:p>
            <a:pPr>
              <a:spcAft>
                <a:spcPts val="600"/>
              </a:spcAft>
            </a:pPr>
            <a:fld id="{C2926BDF-0A3D-4892-9CBE-21B5FA37E613}" type="slidenum">
              <a:rPr lang="en-US" smtClean="0"/>
              <a:pPr>
                <a:spcAft>
                  <a:spcPts val="600"/>
                </a:spcAft>
              </a:pPr>
              <a:t>2</a:t>
            </a:fld>
            <a:endParaRPr lang="en-US"/>
          </a:p>
        </p:txBody>
      </p:sp>
      <p:pic>
        <p:nvPicPr>
          <p:cNvPr id="9" name="Picture 2" descr="Logo, company name&#10;&#10;Description automatically generated">
            <a:extLst>
              <a:ext uri="{FF2B5EF4-FFF2-40B4-BE49-F238E27FC236}">
                <a16:creationId xmlns:a16="http://schemas.microsoft.com/office/drawing/2014/main" id="{11DE11B6-D52A-752F-4669-493F34EED5B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2891790" cy="1525419"/>
          </a:xfrm>
          <a:prstGeom prst="rect">
            <a:avLst/>
          </a:prstGeom>
          <a:solidFill>
            <a:srgbClr val="FFFFFF"/>
          </a:solidFill>
        </p:spPr>
      </p:pic>
      <p:sp>
        <p:nvSpPr>
          <p:cNvPr id="10" name="Title 1">
            <a:extLst>
              <a:ext uri="{FF2B5EF4-FFF2-40B4-BE49-F238E27FC236}">
                <a16:creationId xmlns:a16="http://schemas.microsoft.com/office/drawing/2014/main" id="{B7CFBE94-8073-AE32-67A8-F0510D4B7A5C}"/>
              </a:ext>
            </a:extLst>
          </p:cNvPr>
          <p:cNvSpPr>
            <a:spLocks noGrp="1"/>
          </p:cNvSpPr>
          <p:nvPr>
            <p:ph type="title"/>
          </p:nvPr>
        </p:nvSpPr>
        <p:spPr>
          <a:xfrm>
            <a:off x="3638550" y="83820"/>
            <a:ext cx="4914900" cy="1356360"/>
          </a:xfrm>
        </p:spPr>
        <p:txBody>
          <a:bodyPr vert="horz" lIns="91440" tIns="45720" rIns="91440" bIns="45720" rtlCol="0" anchor="ctr">
            <a:normAutofit/>
          </a:bodyPr>
          <a:lstStyle/>
          <a:p>
            <a:r>
              <a:rPr lang="en-US" b="1" kern="1200" cap="small" baseline="0" dirty="0">
                <a:effectLst>
                  <a:outerShdw blurRad="50800" dist="38100" dir="2700000" algn="tl" rotWithShape="0">
                    <a:prstClr val="black">
                      <a:alpha val="40000"/>
                    </a:prstClr>
                  </a:outerShdw>
                </a:effectLst>
                <a:latin typeface="Times New Roman" panose="02020603050405020304" pitchFamily="18" charset="0"/>
                <a:ea typeface="+mj-ea"/>
                <a:cs typeface="Times New Roman" panose="02020603050405020304" pitchFamily="18" charset="0"/>
              </a:rPr>
              <a:t>Disclaimer</a:t>
            </a:r>
          </a:p>
        </p:txBody>
      </p:sp>
    </p:spTree>
    <p:extLst>
      <p:ext uri="{BB962C8B-B14F-4D97-AF65-F5344CB8AC3E}">
        <p14:creationId xmlns:p14="http://schemas.microsoft.com/office/powerpoint/2010/main" val="2678663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7E2B8-E9D7-4848-8AC1-2D0F33066ACB}"/>
              </a:ext>
            </a:extLst>
          </p:cNvPr>
          <p:cNvSpPr>
            <a:spLocks noGrp="1"/>
          </p:cNvSpPr>
          <p:nvPr>
            <p:ph type="title"/>
          </p:nvPr>
        </p:nvSpPr>
        <p:spPr/>
        <p:txBody>
          <a:bodyPr/>
          <a:lstStyle/>
          <a:p>
            <a:r>
              <a:rPr lang="en-US" dirty="0"/>
              <a:t>Example of SFC Coaching Process</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FBC31A6-6D35-9A48-A1CB-067D1E372C2D}"/>
                  </a:ext>
                </a:extLst>
              </p:cNvPr>
              <p:cNvSpPr>
                <a:spLocks noGrp="1"/>
              </p:cNvSpPr>
              <p:nvPr>
                <p:ph idx="1"/>
              </p:nvPr>
            </p:nvSpPr>
            <p:spPr>
              <a:xfrm>
                <a:off x="781493" y="1410601"/>
                <a:ext cx="10629014" cy="4463927"/>
              </a:xfrm>
            </p:spPr>
            <p:txBody>
              <a:bodyPr>
                <a:normAutofit fontScale="47500" lnSpcReduction="20000"/>
              </a:bodyPr>
              <a:lstStyle/>
              <a:p>
                <a:pPr marL="2746375" indent="-2735263">
                  <a:spcAft>
                    <a:spcPts val="900"/>
                  </a:spcAft>
                  <a:buNone/>
                  <a:tabLst>
                    <a:tab pos="2735263" algn="l"/>
                  </a:tabLst>
                </a:pPr>
                <a:r>
                  <a:rPr lang="en-US" sz="5100" b="1" i="1" dirty="0">
                    <a:solidFill>
                      <a:srgbClr val="570000"/>
                    </a:solidFill>
                  </a:rPr>
                  <a:t>Lesson Objective</a:t>
                </a:r>
                <a:r>
                  <a:rPr lang="en-US" sz="5100" i="1" dirty="0">
                    <a:solidFill>
                      <a:srgbClr val="570000"/>
                    </a:solidFill>
                  </a:rPr>
                  <a:t>:</a:t>
                </a:r>
                <a:r>
                  <a:rPr lang="en-US" sz="5100" dirty="0">
                    <a:solidFill>
                      <a:srgbClr val="570000"/>
                    </a:solidFill>
                  </a:rPr>
                  <a:t>  </a:t>
                </a:r>
                <a:r>
                  <a:rPr lang="en-US" sz="5100" dirty="0">
                    <a:solidFill>
                      <a:schemeClr val="tx1"/>
                    </a:solidFill>
                  </a:rPr>
                  <a:t>Students will add fractions with different denominators.</a:t>
                </a:r>
              </a:p>
              <a:p>
                <a:pPr marL="0" indent="0">
                  <a:buNone/>
                </a:pPr>
                <a:r>
                  <a:rPr lang="en-US" sz="5100" b="1" i="1" dirty="0">
                    <a:solidFill>
                      <a:srgbClr val="570000"/>
                    </a:solidFill>
                  </a:rPr>
                  <a:t>Field Notes:</a:t>
                </a:r>
                <a:r>
                  <a:rPr lang="en-US" sz="5100" i="1" dirty="0">
                    <a:solidFill>
                      <a:srgbClr val="570000"/>
                    </a:solidFill>
                  </a:rPr>
                  <a:t>  </a:t>
                </a:r>
              </a:p>
              <a:p>
                <a:pPr>
                  <a:lnSpc>
                    <a:spcPct val="120000"/>
                  </a:lnSpc>
                  <a:spcAft>
                    <a:spcPts val="900"/>
                  </a:spcAft>
                </a:pPr>
                <a:r>
                  <a:rPr lang="en-US" sz="5100" dirty="0">
                    <a:solidFill>
                      <a:schemeClr val="tx1"/>
                    </a:solidFill>
                  </a:rPr>
                  <a:t>When asked to add </a:t>
                </a:r>
                <a14:m>
                  <m:oMath xmlns:m="http://schemas.openxmlformats.org/officeDocument/2006/math">
                    <m:f>
                      <m:fPr>
                        <m:ctrlPr>
                          <a:rPr lang="en-US" sz="5100" i="1" smtClean="0">
                            <a:solidFill>
                              <a:schemeClr val="tx1"/>
                            </a:solidFill>
                            <a:latin typeface="Cambria Math" panose="02040503050406030204" pitchFamily="18" charset="0"/>
                          </a:rPr>
                        </m:ctrlPr>
                      </m:fPr>
                      <m:num>
                        <m:r>
                          <a:rPr lang="en-US" sz="5100" b="0" i="1" smtClean="0">
                            <a:solidFill>
                              <a:schemeClr val="tx1"/>
                            </a:solidFill>
                            <a:latin typeface="Cambria Math" panose="02040503050406030204" pitchFamily="18" charset="0"/>
                          </a:rPr>
                          <m:t>1</m:t>
                        </m:r>
                      </m:num>
                      <m:den>
                        <m:r>
                          <a:rPr lang="en-US" sz="5100" b="0" i="1" smtClean="0">
                            <a:solidFill>
                              <a:schemeClr val="tx1"/>
                            </a:solidFill>
                            <a:latin typeface="Cambria Math" panose="02040503050406030204" pitchFamily="18" charset="0"/>
                          </a:rPr>
                          <m:t>4</m:t>
                        </m:r>
                      </m:den>
                    </m:f>
                  </m:oMath>
                </a14:m>
                <a:r>
                  <a:rPr lang="en-US" sz="5100" dirty="0">
                    <a:solidFill>
                      <a:schemeClr val="tx1"/>
                    </a:solidFill>
                  </a:rPr>
                  <a:t> + </a:t>
                </a:r>
                <a14:m>
                  <m:oMath xmlns:m="http://schemas.openxmlformats.org/officeDocument/2006/math">
                    <m:f>
                      <m:fPr>
                        <m:ctrlPr>
                          <a:rPr lang="en-US" sz="5100" i="1" smtClean="0">
                            <a:solidFill>
                              <a:schemeClr val="tx1"/>
                            </a:solidFill>
                            <a:latin typeface="Cambria Math" panose="02040503050406030204" pitchFamily="18" charset="0"/>
                          </a:rPr>
                        </m:ctrlPr>
                      </m:fPr>
                      <m:num>
                        <m:r>
                          <a:rPr lang="en-US" sz="5100" b="0" i="1" smtClean="0">
                            <a:solidFill>
                              <a:schemeClr val="tx1"/>
                            </a:solidFill>
                            <a:latin typeface="Cambria Math" panose="02040503050406030204" pitchFamily="18" charset="0"/>
                          </a:rPr>
                          <m:t>1</m:t>
                        </m:r>
                      </m:num>
                      <m:den>
                        <m:r>
                          <a:rPr lang="en-US" sz="5100" b="0" i="1" smtClean="0">
                            <a:solidFill>
                              <a:schemeClr val="tx1"/>
                            </a:solidFill>
                            <a:latin typeface="Cambria Math" panose="02040503050406030204" pitchFamily="18" charset="0"/>
                          </a:rPr>
                          <m:t>3</m:t>
                        </m:r>
                      </m:den>
                    </m:f>
                  </m:oMath>
                </a14:m>
                <a:r>
                  <a:rPr lang="en-US" sz="5100" dirty="0">
                    <a:solidFill>
                      <a:schemeClr val="tx1"/>
                    </a:solidFill>
                  </a:rPr>
                  <a:t>, some students did not find a common denominator. Instead, they simply added the denominator and the numerator and calculated the sum as </a:t>
                </a:r>
                <a14:m>
                  <m:oMath xmlns:m="http://schemas.openxmlformats.org/officeDocument/2006/math">
                    <m:f>
                      <m:fPr>
                        <m:ctrlPr>
                          <a:rPr lang="en-US" sz="5100" i="1" smtClean="0">
                            <a:solidFill>
                              <a:schemeClr val="tx1"/>
                            </a:solidFill>
                            <a:latin typeface="Cambria Math" panose="02040503050406030204" pitchFamily="18" charset="0"/>
                          </a:rPr>
                        </m:ctrlPr>
                      </m:fPr>
                      <m:num>
                        <m:r>
                          <a:rPr lang="en-US" sz="5100" b="0" i="1" smtClean="0">
                            <a:solidFill>
                              <a:schemeClr val="tx1"/>
                            </a:solidFill>
                            <a:latin typeface="Cambria Math" panose="02040503050406030204" pitchFamily="18" charset="0"/>
                          </a:rPr>
                          <m:t>2</m:t>
                        </m:r>
                      </m:num>
                      <m:den>
                        <m:r>
                          <a:rPr lang="en-US" sz="5100" b="0" i="1" smtClean="0">
                            <a:solidFill>
                              <a:schemeClr val="tx1"/>
                            </a:solidFill>
                            <a:latin typeface="Cambria Math" panose="02040503050406030204" pitchFamily="18" charset="0"/>
                          </a:rPr>
                          <m:t>7</m:t>
                        </m:r>
                      </m:den>
                    </m:f>
                  </m:oMath>
                </a14:m>
                <a:r>
                  <a:rPr lang="en-US" sz="5100" dirty="0">
                    <a:solidFill>
                      <a:schemeClr val="tx1"/>
                    </a:solidFill>
                  </a:rPr>
                  <a:t>.</a:t>
                </a:r>
              </a:p>
              <a:p>
                <a:pPr>
                  <a:lnSpc>
                    <a:spcPct val="120000"/>
                  </a:lnSpc>
                  <a:tabLst>
                    <a:tab pos="450850" algn="l"/>
                    <a:tab pos="512763" algn="l"/>
                  </a:tabLst>
                </a:pPr>
                <a:r>
                  <a:rPr lang="en-US" sz="5100" dirty="0">
                    <a:solidFill>
                      <a:schemeClr val="tx1"/>
                    </a:solidFill>
                  </a:rPr>
                  <a:t>It appears that the students did not understand the concept that fractions with different denominators cannot be added without finding a common denominator because the wholes are divided differently.</a:t>
                </a:r>
                <a:endParaRPr lang="en-US" sz="5100" b="1" i="1" dirty="0">
                  <a:solidFill>
                    <a:schemeClr val="tx1"/>
                  </a:solidFill>
                </a:endParaRPr>
              </a:p>
              <a:p>
                <a:pPr marL="0" indent="0">
                  <a:buNone/>
                </a:pPr>
                <a:r>
                  <a:rPr lang="en-US" dirty="0"/>
                  <a:t> </a:t>
                </a:r>
              </a:p>
            </p:txBody>
          </p:sp>
        </mc:Choice>
        <mc:Fallback xmlns="">
          <p:sp>
            <p:nvSpPr>
              <p:cNvPr id="3" name="Content Placeholder 2">
                <a:extLst>
                  <a:ext uri="{FF2B5EF4-FFF2-40B4-BE49-F238E27FC236}">
                    <a16:creationId xmlns:a16="http://schemas.microsoft.com/office/drawing/2014/main" id="{2FBC31A6-6D35-9A48-A1CB-067D1E372C2D}"/>
                  </a:ext>
                </a:extLst>
              </p:cNvPr>
              <p:cNvSpPr>
                <a:spLocks noGrp="1" noRot="1" noChangeAspect="1" noMove="1" noResize="1" noEditPoints="1" noAdjustHandles="1" noChangeArrowheads="1" noChangeShapeType="1" noTextEdit="1"/>
              </p:cNvSpPr>
              <p:nvPr>
                <p:ph idx="1"/>
              </p:nvPr>
            </p:nvSpPr>
            <p:spPr>
              <a:xfrm>
                <a:off x="781493" y="1410601"/>
                <a:ext cx="10629014" cy="4463927"/>
              </a:xfrm>
              <a:blipFill>
                <a:blip r:embed="rId2"/>
                <a:stretch>
                  <a:fillRect l="-955" t="-2550" r="-1313"/>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47B60E1F-DDBB-B945-AF10-AC871BF3A90A}"/>
              </a:ext>
            </a:extLst>
          </p:cNvPr>
          <p:cNvSpPr>
            <a:spLocks noGrp="1"/>
          </p:cNvSpPr>
          <p:nvPr>
            <p:ph type="sldNum" sz="quarter" idx="12"/>
          </p:nvPr>
        </p:nvSpPr>
        <p:spPr/>
        <p:txBody>
          <a:bodyPr/>
          <a:lstStyle/>
          <a:p>
            <a:fld id="{C2926BDF-0A3D-4892-9CBE-21B5FA37E613}" type="slidenum">
              <a:rPr lang="en-US" smtClean="0"/>
              <a:t>20</a:t>
            </a:fld>
            <a:endParaRPr lang="en-US"/>
          </a:p>
        </p:txBody>
      </p:sp>
    </p:spTree>
    <p:extLst>
      <p:ext uri="{BB962C8B-B14F-4D97-AF65-F5344CB8AC3E}">
        <p14:creationId xmlns:p14="http://schemas.microsoft.com/office/powerpoint/2010/main" val="35123955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7E2B8-E9D7-4848-8AC1-2D0F33066ACB}"/>
              </a:ext>
            </a:extLst>
          </p:cNvPr>
          <p:cNvSpPr>
            <a:spLocks noGrp="1"/>
          </p:cNvSpPr>
          <p:nvPr>
            <p:ph type="title"/>
          </p:nvPr>
        </p:nvSpPr>
        <p:spPr>
          <a:xfrm>
            <a:off x="383059" y="291990"/>
            <a:ext cx="11314363" cy="1356360"/>
          </a:xfrm>
        </p:spPr>
        <p:txBody>
          <a:bodyPr/>
          <a:lstStyle/>
          <a:p>
            <a:r>
              <a:rPr lang="en-US" dirty="0"/>
              <a:t>Example of SFC Coaching Process (cont.)</a:t>
            </a:r>
          </a:p>
        </p:txBody>
      </p:sp>
      <p:sp>
        <p:nvSpPr>
          <p:cNvPr id="3" name="Content Placeholder 2">
            <a:extLst>
              <a:ext uri="{FF2B5EF4-FFF2-40B4-BE49-F238E27FC236}">
                <a16:creationId xmlns:a16="http://schemas.microsoft.com/office/drawing/2014/main" id="{2FBC31A6-6D35-9A48-A1CB-067D1E372C2D}"/>
              </a:ext>
            </a:extLst>
          </p:cNvPr>
          <p:cNvSpPr>
            <a:spLocks noGrp="1"/>
          </p:cNvSpPr>
          <p:nvPr>
            <p:ph idx="1"/>
          </p:nvPr>
        </p:nvSpPr>
        <p:spPr>
          <a:xfrm>
            <a:off x="798749" y="1648350"/>
            <a:ext cx="10629014" cy="4038600"/>
          </a:xfrm>
        </p:spPr>
        <p:txBody>
          <a:bodyPr>
            <a:normAutofit/>
          </a:bodyPr>
          <a:lstStyle/>
          <a:p>
            <a:pPr marL="0" indent="0">
              <a:buNone/>
            </a:pPr>
            <a:r>
              <a:rPr lang="en-US" sz="2800" dirty="0"/>
              <a:t>During the post observation conference, the coach:</a:t>
            </a:r>
          </a:p>
          <a:p>
            <a:pPr marL="514350" indent="-514350">
              <a:spcAft>
                <a:spcPts val="900"/>
              </a:spcAft>
              <a:buAutoNum type="arabicPeriod"/>
            </a:pPr>
            <a:r>
              <a:rPr lang="en-US" sz="2800" dirty="0"/>
              <a:t>Stated that students made this error during whole class instruction and during guided practice.</a:t>
            </a:r>
          </a:p>
          <a:p>
            <a:pPr marL="514350" indent="-514350">
              <a:buAutoNum type="arabicPeriod"/>
            </a:pPr>
            <a:r>
              <a:rPr lang="en-US" sz="2800" dirty="0"/>
              <a:t>To clear up students’ confusion, the coach recommended that the teacher review the concept of finding common denominators using C-Rods and eventually the number line to show why denominators (the whole) need to be the same when adding fractions.</a:t>
            </a:r>
          </a:p>
        </p:txBody>
      </p:sp>
      <p:sp>
        <p:nvSpPr>
          <p:cNvPr id="4" name="Slide Number Placeholder 3">
            <a:extLst>
              <a:ext uri="{FF2B5EF4-FFF2-40B4-BE49-F238E27FC236}">
                <a16:creationId xmlns:a16="http://schemas.microsoft.com/office/drawing/2014/main" id="{47B60E1F-DDBB-B945-AF10-AC871BF3A90A}"/>
              </a:ext>
            </a:extLst>
          </p:cNvPr>
          <p:cNvSpPr>
            <a:spLocks noGrp="1"/>
          </p:cNvSpPr>
          <p:nvPr>
            <p:ph type="sldNum" sz="quarter" idx="12"/>
          </p:nvPr>
        </p:nvSpPr>
        <p:spPr/>
        <p:txBody>
          <a:bodyPr/>
          <a:lstStyle/>
          <a:p>
            <a:fld id="{C2926BDF-0A3D-4892-9CBE-21B5FA37E613}" type="slidenum">
              <a:rPr lang="en-US" smtClean="0"/>
              <a:t>21</a:t>
            </a:fld>
            <a:endParaRPr lang="en-US"/>
          </a:p>
        </p:txBody>
      </p:sp>
    </p:spTree>
    <p:extLst>
      <p:ext uri="{BB962C8B-B14F-4D97-AF65-F5344CB8AC3E}">
        <p14:creationId xmlns:p14="http://schemas.microsoft.com/office/powerpoint/2010/main" val="1141497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p:txBody>
          <a:bodyPr/>
          <a:lstStyle/>
          <a:p>
            <a:r>
              <a:rPr lang="en-US" dirty="0">
                <a:effectLst/>
              </a:rPr>
              <a:t>Modifications to Model </a:t>
            </a:r>
            <a:endParaRPr lang="en-US" dirty="0"/>
          </a:p>
        </p:txBody>
      </p:sp>
      <p:sp>
        <p:nvSpPr>
          <p:cNvPr id="3" name="Content Placeholder 2">
            <a:extLst>
              <a:ext uri="{FF2B5EF4-FFF2-40B4-BE49-F238E27FC236}">
                <a16:creationId xmlns:a16="http://schemas.microsoft.com/office/drawing/2014/main" id="{0686175A-A7C3-D64B-953D-2FBAB70CC3A4}"/>
              </a:ext>
            </a:extLst>
          </p:cNvPr>
          <p:cNvSpPr>
            <a:spLocks noGrp="1"/>
          </p:cNvSpPr>
          <p:nvPr>
            <p:ph idx="1"/>
          </p:nvPr>
        </p:nvSpPr>
        <p:spPr>
          <a:xfrm>
            <a:off x="914400" y="1408663"/>
            <a:ext cx="8900176" cy="4578667"/>
          </a:xfrm>
        </p:spPr>
        <p:txBody>
          <a:bodyPr>
            <a:normAutofit fontScale="85000" lnSpcReduction="20000"/>
          </a:bodyPr>
          <a:lstStyle/>
          <a:p>
            <a:pPr marL="339725" lvl="0" indent="-339725">
              <a:lnSpc>
                <a:spcPct val="110000"/>
              </a:lnSpc>
              <a:spcAft>
                <a:spcPts val="900"/>
              </a:spcAft>
              <a:buFont typeface="+mj-lt"/>
              <a:buAutoNum type="arabicPeriod"/>
            </a:pPr>
            <a:r>
              <a:rPr lang="en-US" dirty="0"/>
              <a:t>Teachers don’t receive coaching well</a:t>
            </a:r>
          </a:p>
          <a:p>
            <a:pPr marL="796925" lvl="1" indent="-346075">
              <a:lnSpc>
                <a:spcPct val="110000"/>
              </a:lnSpc>
              <a:buFont typeface="+mj-lt"/>
              <a:buAutoNum type="alphaLcPeriod"/>
            </a:pPr>
            <a:r>
              <a:rPr lang="en-US" dirty="0"/>
              <a:t>Provide a lot of praise for what they did well</a:t>
            </a:r>
          </a:p>
          <a:p>
            <a:pPr marL="796925" lvl="1" indent="-346075">
              <a:lnSpc>
                <a:spcPct val="110000"/>
              </a:lnSpc>
              <a:buFont typeface="+mj-lt"/>
              <a:buAutoNum type="alphaLcPeriod"/>
            </a:pPr>
            <a:r>
              <a:rPr lang="en-US" dirty="0"/>
              <a:t>Rather than discuss three areas that need improvement (Food for Thought statements), focus on only one</a:t>
            </a:r>
          </a:p>
          <a:p>
            <a:pPr marL="339725" lvl="0" indent="-339725">
              <a:lnSpc>
                <a:spcPct val="110000"/>
              </a:lnSpc>
              <a:spcAft>
                <a:spcPts val="900"/>
              </a:spcAft>
              <a:buFont typeface="+mj-lt"/>
              <a:buAutoNum type="arabicPeriod"/>
            </a:pPr>
            <a:r>
              <a:rPr lang="en-US" dirty="0"/>
              <a:t>Teachers receive coaching well, but say they “can’t do (insert excuse)”</a:t>
            </a:r>
          </a:p>
          <a:p>
            <a:pPr marL="796925" lvl="1" indent="-333375">
              <a:lnSpc>
                <a:spcPct val="110000"/>
              </a:lnSpc>
              <a:buFont typeface="+mj-lt"/>
              <a:buAutoNum type="alphaLcPeriod"/>
            </a:pPr>
            <a:r>
              <a:rPr lang="en-US" dirty="0"/>
              <a:t>Plan the lesson with the teacher</a:t>
            </a:r>
          </a:p>
          <a:p>
            <a:pPr marL="796925" lvl="1" indent="-333375">
              <a:lnSpc>
                <a:spcPct val="110000"/>
              </a:lnSpc>
              <a:buFont typeface="+mj-lt"/>
              <a:buAutoNum type="alphaLcPeriod"/>
            </a:pPr>
            <a:r>
              <a:rPr lang="en-US" dirty="0"/>
              <a:t>Model a lesson</a:t>
            </a:r>
          </a:p>
          <a:p>
            <a:pPr marL="796925" lvl="1" indent="-333375">
              <a:lnSpc>
                <a:spcPct val="110000"/>
              </a:lnSpc>
              <a:buFont typeface="+mj-lt"/>
              <a:buAutoNum type="alphaLcPeriod"/>
            </a:pPr>
            <a:r>
              <a:rPr lang="en-US" dirty="0"/>
              <a:t>Co-teach the lesson</a:t>
            </a:r>
          </a:p>
          <a:p>
            <a:pPr marL="796925" lvl="1" indent="-333375">
              <a:lnSpc>
                <a:spcPct val="110000"/>
              </a:lnSpc>
              <a:buFont typeface="+mj-lt"/>
              <a:buAutoNum type="alphaLcPeriod"/>
            </a:pPr>
            <a:r>
              <a:rPr lang="en-US" dirty="0"/>
              <a:t>Work on other areas to help troubleshoot</a:t>
            </a:r>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22</a:t>
            </a:fld>
            <a:endParaRPr lang="en-US"/>
          </a:p>
        </p:txBody>
      </p:sp>
      <p:pic>
        <p:nvPicPr>
          <p:cNvPr id="5" name="Picture 4">
            <a:extLst>
              <a:ext uri="{FF2B5EF4-FFF2-40B4-BE49-F238E27FC236}">
                <a16:creationId xmlns:a16="http://schemas.microsoft.com/office/drawing/2014/main" id="{B6026B2F-7B9B-48D3-92B6-A6D7366F0E3F}"/>
              </a:ext>
            </a:extLst>
          </p:cNvPr>
          <p:cNvPicPr>
            <a:picLocks noChangeAspect="1"/>
          </p:cNvPicPr>
          <p:nvPr/>
        </p:nvPicPr>
        <p:blipFill>
          <a:blip r:embed="rId3"/>
          <a:stretch>
            <a:fillRect/>
          </a:stretch>
        </p:blipFill>
        <p:spPr>
          <a:xfrm>
            <a:off x="7988428" y="3927474"/>
            <a:ext cx="2197343" cy="1521863"/>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535616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2F31C-90F0-441C-88E2-B710D0B0EE41}"/>
              </a:ext>
            </a:extLst>
          </p:cNvPr>
          <p:cNvSpPr>
            <a:spLocks noGrp="1"/>
          </p:cNvSpPr>
          <p:nvPr>
            <p:ph type="title"/>
          </p:nvPr>
        </p:nvSpPr>
        <p:spPr/>
        <p:txBody>
          <a:bodyPr/>
          <a:lstStyle/>
          <a:p>
            <a:r>
              <a:rPr lang="en-US" dirty="0">
                <a:effectLst/>
              </a:rPr>
              <a:t>Tips for Hiring Coaches </a:t>
            </a:r>
            <a:endParaRPr lang="en-US" dirty="0"/>
          </a:p>
        </p:txBody>
      </p:sp>
      <p:sp>
        <p:nvSpPr>
          <p:cNvPr id="3" name="Content Placeholder 2">
            <a:extLst>
              <a:ext uri="{FF2B5EF4-FFF2-40B4-BE49-F238E27FC236}">
                <a16:creationId xmlns:a16="http://schemas.microsoft.com/office/drawing/2014/main" id="{6796C9EE-15AF-4716-ADAD-C6FB8B434CBF}"/>
              </a:ext>
            </a:extLst>
          </p:cNvPr>
          <p:cNvSpPr>
            <a:spLocks noGrp="1"/>
          </p:cNvSpPr>
          <p:nvPr>
            <p:ph idx="1"/>
          </p:nvPr>
        </p:nvSpPr>
        <p:spPr>
          <a:xfrm>
            <a:off x="1159564" y="1409699"/>
            <a:ext cx="9872871" cy="4738182"/>
          </a:xfrm>
        </p:spPr>
        <p:txBody>
          <a:bodyPr>
            <a:normAutofit fontScale="70000" lnSpcReduction="20000"/>
          </a:bodyPr>
          <a:lstStyle/>
          <a:p>
            <a:pPr marL="514350" lvl="0" indent="-514350">
              <a:lnSpc>
                <a:spcPct val="120000"/>
              </a:lnSpc>
              <a:spcBef>
                <a:spcPts val="1200"/>
              </a:spcBef>
              <a:buFont typeface="+mj-lt"/>
              <a:buAutoNum type="arabicPeriod"/>
            </a:pPr>
            <a:r>
              <a:rPr lang="en-US" dirty="0"/>
              <a:t>Detail-oriented</a:t>
            </a:r>
          </a:p>
          <a:p>
            <a:pPr marL="514350" lvl="0" indent="-514350">
              <a:lnSpc>
                <a:spcPct val="120000"/>
              </a:lnSpc>
              <a:spcBef>
                <a:spcPts val="1200"/>
              </a:spcBef>
              <a:buFont typeface="+mj-lt"/>
              <a:buAutoNum type="arabicPeriod"/>
            </a:pPr>
            <a:r>
              <a:rPr lang="en-US" dirty="0"/>
              <a:t>People skills</a:t>
            </a:r>
          </a:p>
          <a:p>
            <a:pPr marL="514350" lvl="0" indent="-514350">
              <a:lnSpc>
                <a:spcPct val="120000"/>
              </a:lnSpc>
              <a:spcBef>
                <a:spcPts val="1200"/>
              </a:spcBef>
              <a:buFont typeface="+mj-lt"/>
              <a:buAutoNum type="arabicPeriod"/>
            </a:pPr>
            <a:r>
              <a:rPr lang="en-US" dirty="0"/>
              <a:t>Knowledge in the area of instruction in which they </a:t>
            </a:r>
          </a:p>
          <a:p>
            <a:pPr marL="515938" lvl="0" indent="0">
              <a:lnSpc>
                <a:spcPct val="120000"/>
              </a:lnSpc>
              <a:spcBef>
                <a:spcPts val="0"/>
              </a:spcBef>
              <a:buNone/>
            </a:pPr>
            <a:r>
              <a:rPr lang="en-US" dirty="0"/>
              <a:t>are coaching</a:t>
            </a:r>
          </a:p>
          <a:p>
            <a:pPr marL="514350" lvl="0" indent="-514350">
              <a:lnSpc>
                <a:spcPct val="120000"/>
              </a:lnSpc>
              <a:spcBef>
                <a:spcPts val="1200"/>
              </a:spcBef>
              <a:buFont typeface="+mj-lt"/>
              <a:buAutoNum type="arabicPeriod" startAt="4"/>
            </a:pPr>
            <a:r>
              <a:rPr lang="en-US" dirty="0"/>
              <a:t>Knowledge of the tenets of effective instruction</a:t>
            </a:r>
          </a:p>
          <a:p>
            <a:pPr marL="514350" lvl="0" indent="-514350">
              <a:lnSpc>
                <a:spcPct val="120000"/>
              </a:lnSpc>
              <a:spcBef>
                <a:spcPts val="1200"/>
              </a:spcBef>
              <a:buFont typeface="+mj-lt"/>
              <a:buAutoNum type="arabicPeriod" startAt="4"/>
            </a:pPr>
            <a:r>
              <a:rPr lang="en-US" dirty="0"/>
              <a:t>Experience in classroom observations </a:t>
            </a:r>
          </a:p>
          <a:p>
            <a:pPr marL="514350" lvl="0" indent="-514350">
              <a:lnSpc>
                <a:spcPct val="120000"/>
              </a:lnSpc>
              <a:spcBef>
                <a:spcPts val="1200"/>
              </a:spcBef>
              <a:buFont typeface="+mj-lt"/>
              <a:buAutoNum type="arabicPeriod" startAt="4"/>
            </a:pPr>
            <a:r>
              <a:rPr lang="en-US" dirty="0"/>
              <a:t>Classroom teaching experience</a:t>
            </a:r>
          </a:p>
          <a:p>
            <a:pPr marL="514350" lvl="0" indent="-514350">
              <a:lnSpc>
                <a:spcPct val="120000"/>
              </a:lnSpc>
              <a:spcBef>
                <a:spcPts val="1200"/>
              </a:spcBef>
              <a:buFont typeface="+mj-lt"/>
              <a:buAutoNum type="arabicPeriod" startAt="4"/>
            </a:pPr>
            <a:r>
              <a:rPr lang="en-US" dirty="0"/>
              <a:t>Experience with successfully working with adults</a:t>
            </a:r>
          </a:p>
          <a:p>
            <a:pPr marL="514350" lvl="0" indent="-514350">
              <a:lnSpc>
                <a:spcPct val="120000"/>
              </a:lnSpc>
              <a:spcBef>
                <a:spcPts val="1200"/>
              </a:spcBef>
              <a:buFont typeface="+mj-lt"/>
              <a:buAutoNum type="arabicPeriod" startAt="4"/>
            </a:pPr>
            <a:r>
              <a:rPr lang="en-US" dirty="0"/>
              <a:t>Served in a leadership capacity (e.g. coach, mentor teacher, student teacher supervisor, grade-level team leader)</a:t>
            </a:r>
          </a:p>
        </p:txBody>
      </p:sp>
      <p:sp>
        <p:nvSpPr>
          <p:cNvPr id="4" name="Slide Number Placeholder 3">
            <a:extLst>
              <a:ext uri="{FF2B5EF4-FFF2-40B4-BE49-F238E27FC236}">
                <a16:creationId xmlns:a16="http://schemas.microsoft.com/office/drawing/2014/main" id="{0B3A6615-5CA6-4881-9CCC-E17B8B88214C}"/>
              </a:ext>
            </a:extLst>
          </p:cNvPr>
          <p:cNvSpPr>
            <a:spLocks noGrp="1"/>
          </p:cNvSpPr>
          <p:nvPr>
            <p:ph type="sldNum" sz="quarter" idx="12"/>
          </p:nvPr>
        </p:nvSpPr>
        <p:spPr/>
        <p:txBody>
          <a:bodyPr/>
          <a:lstStyle/>
          <a:p>
            <a:fld id="{C2926BDF-0A3D-4892-9CBE-21B5FA37E613}" type="slidenum">
              <a:rPr lang="en-US" smtClean="0"/>
              <a:t>23</a:t>
            </a:fld>
            <a:endParaRPr lang="en-US"/>
          </a:p>
        </p:txBody>
      </p:sp>
      <p:pic>
        <p:nvPicPr>
          <p:cNvPr id="5" name="Picture 4">
            <a:extLst>
              <a:ext uri="{FF2B5EF4-FFF2-40B4-BE49-F238E27FC236}">
                <a16:creationId xmlns:a16="http://schemas.microsoft.com/office/drawing/2014/main" id="{6D0F15BB-3F37-467B-A8AB-26539314D660}"/>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backgroundMark x1="18142" y1="8969" x2="30088" y2="7623"/>
                      </a14:backgroundRemoval>
                    </a14:imgEffect>
                  </a14:imgLayer>
                </a14:imgProps>
              </a:ext>
            </a:extLst>
          </a:blip>
          <a:stretch>
            <a:fillRect/>
          </a:stretch>
        </p:blipFill>
        <p:spPr>
          <a:xfrm>
            <a:off x="8013129" y="2596097"/>
            <a:ext cx="2639068" cy="2604036"/>
          </a:xfrm>
          <a:prstGeom prst="rect">
            <a:avLst/>
          </a:prstGeom>
        </p:spPr>
      </p:pic>
    </p:spTree>
    <p:extLst>
      <p:ext uri="{BB962C8B-B14F-4D97-AF65-F5344CB8AC3E}">
        <p14:creationId xmlns:p14="http://schemas.microsoft.com/office/powerpoint/2010/main" val="1408691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F749D-60E2-BA47-BA43-FBA98BFCD313}"/>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0165E09E-757E-214D-9E09-61EB32BF8743}"/>
              </a:ext>
            </a:extLst>
          </p:cNvPr>
          <p:cNvSpPr>
            <a:spLocks noGrp="1"/>
          </p:cNvSpPr>
          <p:nvPr>
            <p:ph idx="1"/>
          </p:nvPr>
        </p:nvSpPr>
        <p:spPr/>
        <p:txBody>
          <a:bodyPr/>
          <a:lstStyle/>
          <a:p>
            <a:r>
              <a:rPr lang="en-US" dirty="0">
                <a:latin typeface="Century Gothic" panose="020B0502020202020204" pitchFamily="34" charset="0"/>
              </a:rPr>
              <a:t>Woodward, J., &amp; Stroh, M. (2015). </a:t>
            </a:r>
            <a:r>
              <a:rPr lang="en-US" dirty="0" err="1">
                <a:latin typeface="Century Gothic" panose="020B0502020202020204" pitchFamily="34" charset="0"/>
              </a:rPr>
              <a:t>TransMath</a:t>
            </a:r>
            <a:r>
              <a:rPr lang="en-US" dirty="0">
                <a:latin typeface="Century Gothic" panose="020B0502020202020204" pitchFamily="34" charset="0"/>
              </a:rPr>
              <a:t>: Fluency with rational numbers (3rd ed.). Dallas, TX: </a:t>
            </a:r>
            <a:r>
              <a:rPr lang="en-US" i="1" dirty="0">
                <a:latin typeface="Century Gothic" panose="020B0502020202020204" pitchFamily="34" charset="0"/>
              </a:rPr>
              <a:t>Voyager </a:t>
            </a:r>
            <a:r>
              <a:rPr lang="en-US" i="1" dirty="0" err="1">
                <a:latin typeface="Century Gothic" panose="020B0502020202020204" pitchFamily="34" charset="0"/>
              </a:rPr>
              <a:t>Sopris</a:t>
            </a:r>
            <a:r>
              <a:rPr lang="en-US" i="1" dirty="0">
                <a:latin typeface="Century Gothic" panose="020B0502020202020204" pitchFamily="34" charset="0"/>
              </a:rPr>
              <a:t> Learning</a:t>
            </a:r>
            <a:r>
              <a:rPr lang="en-US" dirty="0">
                <a:latin typeface="Century Gothic" panose="020B0502020202020204" pitchFamily="34" charset="0"/>
              </a:rPr>
              <a:t>. </a:t>
            </a:r>
          </a:p>
          <a:p>
            <a:r>
              <a:rPr lang="en-US" dirty="0"/>
              <a:t>Hasbrouck, J. &amp;Michel, D. </a:t>
            </a:r>
            <a:r>
              <a:rPr lang="en-US"/>
              <a:t>(2022) </a:t>
            </a:r>
            <a:r>
              <a:rPr lang="en-US" dirty="0"/>
              <a:t>Student Centered Coaching: The instructional coach’s guide to supporting student success through </a:t>
            </a:r>
            <a:r>
              <a:rPr lang="en-US"/>
              <a:t>teacher collaboration. </a:t>
            </a:r>
            <a:r>
              <a:rPr lang="en-US" dirty="0"/>
              <a:t>Paul H. Brooks, Baltimore, MD, United States.</a:t>
            </a:r>
            <a:endParaRPr lang="en-US" dirty="0">
              <a:latin typeface="Century Gothic" panose="020B0502020202020204" pitchFamily="34" charset="0"/>
            </a:endParaRPr>
          </a:p>
        </p:txBody>
      </p:sp>
      <p:sp>
        <p:nvSpPr>
          <p:cNvPr id="4" name="Slide Number Placeholder 3">
            <a:extLst>
              <a:ext uri="{FF2B5EF4-FFF2-40B4-BE49-F238E27FC236}">
                <a16:creationId xmlns:a16="http://schemas.microsoft.com/office/drawing/2014/main" id="{5B5438FF-141C-A04B-A459-62091801507B}"/>
              </a:ext>
            </a:extLst>
          </p:cNvPr>
          <p:cNvSpPr>
            <a:spLocks noGrp="1"/>
          </p:cNvSpPr>
          <p:nvPr>
            <p:ph type="sldNum" sz="quarter" idx="12"/>
          </p:nvPr>
        </p:nvSpPr>
        <p:spPr/>
        <p:txBody>
          <a:bodyPr/>
          <a:lstStyle/>
          <a:p>
            <a:fld id="{C2926BDF-0A3D-4892-9CBE-21B5FA37E613}" type="slidenum">
              <a:rPr lang="en-US" smtClean="0"/>
              <a:t>24</a:t>
            </a:fld>
            <a:endParaRPr lang="en-US"/>
          </a:p>
        </p:txBody>
      </p:sp>
    </p:spTree>
    <p:extLst>
      <p:ext uri="{BB962C8B-B14F-4D97-AF65-F5344CB8AC3E}">
        <p14:creationId xmlns:p14="http://schemas.microsoft.com/office/powerpoint/2010/main" val="288357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p:txBody>
          <a:bodyPr/>
          <a:lstStyle/>
          <a:p>
            <a:r>
              <a:rPr lang="en-US" dirty="0"/>
              <a:t>Aspects of the Coaching Model</a:t>
            </a:r>
          </a:p>
        </p:txBody>
      </p:sp>
      <p:sp>
        <p:nvSpPr>
          <p:cNvPr id="3" name="Content Placeholder 2">
            <a:extLst>
              <a:ext uri="{FF2B5EF4-FFF2-40B4-BE49-F238E27FC236}">
                <a16:creationId xmlns:a16="http://schemas.microsoft.com/office/drawing/2014/main" id="{0686175A-A7C3-D64B-953D-2FBAB70CC3A4}"/>
              </a:ext>
            </a:extLst>
          </p:cNvPr>
          <p:cNvSpPr>
            <a:spLocks noGrp="1"/>
          </p:cNvSpPr>
          <p:nvPr>
            <p:ph idx="1"/>
          </p:nvPr>
        </p:nvSpPr>
        <p:spPr/>
        <p:txBody>
          <a:bodyPr>
            <a:normAutofit/>
          </a:bodyPr>
          <a:lstStyle/>
          <a:p>
            <a:pPr marL="742950" lvl="0" indent="-742950">
              <a:buFont typeface="+mj-lt"/>
              <a:buAutoNum type="arabicPeriod"/>
            </a:pPr>
            <a:r>
              <a:rPr lang="en-US" sz="3600" dirty="0"/>
              <a:t>The Coaching Relationship</a:t>
            </a:r>
          </a:p>
          <a:p>
            <a:pPr marL="742950" lvl="0" indent="-742950">
              <a:buFont typeface="+mj-lt"/>
              <a:buAutoNum type="arabicPeriod"/>
            </a:pPr>
            <a:r>
              <a:rPr lang="en-US" sz="3600" dirty="0"/>
              <a:t>Job-Embedded</a:t>
            </a:r>
          </a:p>
          <a:p>
            <a:pPr marL="742950" lvl="0" indent="-742950">
              <a:buFont typeface="+mj-lt"/>
              <a:buAutoNum type="arabicPeriod"/>
            </a:pPr>
            <a:r>
              <a:rPr lang="en-US" sz="3600" dirty="0"/>
              <a:t>Addresses Specific Teaching Behaviors</a:t>
            </a:r>
          </a:p>
          <a:p>
            <a:pPr marL="742950" lvl="0" indent="-742950">
              <a:buFont typeface="+mj-lt"/>
              <a:buAutoNum type="arabicPeriod"/>
            </a:pPr>
            <a:r>
              <a:rPr lang="en-US" sz="3600" dirty="0"/>
              <a:t>Addresses Specific Student Behaviors</a:t>
            </a:r>
          </a:p>
          <a:p>
            <a:pPr marL="742950" lvl="0" indent="-742950">
              <a:buFont typeface="+mj-lt"/>
              <a:buAutoNum type="arabicPeriod"/>
            </a:pPr>
            <a:r>
              <a:rPr lang="en-US" sz="3600" dirty="0"/>
              <a:t>Coaching Process</a:t>
            </a:r>
          </a:p>
          <a:p>
            <a:endParaRPr lang="en-US" sz="3600" dirty="0"/>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3</a:t>
            </a:fld>
            <a:endParaRPr lang="en-US"/>
          </a:p>
        </p:txBody>
      </p:sp>
    </p:spTree>
    <p:extLst>
      <p:ext uri="{BB962C8B-B14F-4D97-AF65-F5344CB8AC3E}">
        <p14:creationId xmlns:p14="http://schemas.microsoft.com/office/powerpoint/2010/main" val="3329517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a:xfrm>
            <a:off x="410308" y="249116"/>
            <a:ext cx="11371384" cy="1082761"/>
          </a:xfrm>
        </p:spPr>
        <p:txBody>
          <a:bodyPr/>
          <a:lstStyle/>
          <a:p>
            <a:r>
              <a:rPr lang="en-US" dirty="0">
                <a:effectLst/>
              </a:rPr>
              <a:t>The Coaching Relationship</a:t>
            </a:r>
            <a:endParaRPr lang="en-US" dirty="0"/>
          </a:p>
        </p:txBody>
      </p:sp>
      <p:sp>
        <p:nvSpPr>
          <p:cNvPr id="3" name="Content Placeholder 2">
            <a:extLst>
              <a:ext uri="{FF2B5EF4-FFF2-40B4-BE49-F238E27FC236}">
                <a16:creationId xmlns:a16="http://schemas.microsoft.com/office/drawing/2014/main" id="{0686175A-A7C3-D64B-953D-2FBAB70CC3A4}"/>
              </a:ext>
            </a:extLst>
          </p:cNvPr>
          <p:cNvSpPr>
            <a:spLocks noGrp="1"/>
          </p:cNvSpPr>
          <p:nvPr>
            <p:ph idx="1"/>
          </p:nvPr>
        </p:nvSpPr>
        <p:spPr>
          <a:xfrm>
            <a:off x="1015322" y="1627674"/>
            <a:ext cx="7529838" cy="3599234"/>
          </a:xfrm>
        </p:spPr>
        <p:txBody>
          <a:bodyPr>
            <a:noAutofit/>
          </a:bodyPr>
          <a:lstStyle/>
          <a:p>
            <a:pPr lvl="0"/>
            <a:r>
              <a:rPr lang="en-US" dirty="0"/>
              <a:t>Success of coaching depends on the coach to teacher relationship</a:t>
            </a:r>
          </a:p>
          <a:p>
            <a:r>
              <a:rPr lang="en-US" dirty="0"/>
              <a:t>Human Touch</a:t>
            </a:r>
          </a:p>
          <a:p>
            <a:pPr lvl="0"/>
            <a:r>
              <a:rPr lang="en-US" dirty="0"/>
              <a:t>Build Trust</a:t>
            </a:r>
          </a:p>
          <a:p>
            <a:pPr lvl="0"/>
            <a:r>
              <a:rPr lang="en-US" dirty="0"/>
              <a:t>Low Pressure</a:t>
            </a:r>
          </a:p>
          <a:p>
            <a:pPr lvl="0"/>
            <a:r>
              <a:rPr lang="en-US" dirty="0"/>
              <a:t>Treat the teachers as professionals</a:t>
            </a:r>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4</a:t>
            </a:fld>
            <a:endParaRPr lang="en-US"/>
          </a:p>
        </p:txBody>
      </p:sp>
      <p:pic>
        <p:nvPicPr>
          <p:cNvPr id="6" name="Picture 5">
            <a:extLst>
              <a:ext uri="{FF2B5EF4-FFF2-40B4-BE49-F238E27FC236}">
                <a16:creationId xmlns:a16="http://schemas.microsoft.com/office/drawing/2014/main" id="{5934A517-3044-4358-8DBD-35F23D618980}"/>
              </a:ext>
            </a:extLst>
          </p:cNvPr>
          <p:cNvPicPr>
            <a:picLocks noChangeAspect="1"/>
          </p:cNvPicPr>
          <p:nvPr/>
        </p:nvPicPr>
        <p:blipFill>
          <a:blip r:embed="rId3"/>
          <a:stretch>
            <a:fillRect/>
          </a:stretch>
        </p:blipFill>
        <p:spPr>
          <a:xfrm>
            <a:off x="8063010" y="1516462"/>
            <a:ext cx="2761727" cy="3456732"/>
          </a:xfrm>
          <a:prstGeom prst="rect">
            <a:avLst/>
          </a:prstGeom>
          <a:ln>
            <a:solidFill>
              <a:schemeClr val="bg1">
                <a:lumMod val="85000"/>
              </a:schemeClr>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3194930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a:xfrm>
            <a:off x="410308" y="249116"/>
            <a:ext cx="11371384" cy="898748"/>
          </a:xfrm>
        </p:spPr>
        <p:txBody>
          <a:bodyPr/>
          <a:lstStyle/>
          <a:p>
            <a:r>
              <a:rPr lang="en-US" dirty="0">
                <a:effectLst/>
              </a:rPr>
              <a:t>Tips to Accomplish This</a:t>
            </a:r>
            <a:endParaRPr lang="en-US" dirty="0"/>
          </a:p>
        </p:txBody>
      </p:sp>
      <p:sp>
        <p:nvSpPr>
          <p:cNvPr id="3" name="Content Placeholder 2">
            <a:extLst>
              <a:ext uri="{FF2B5EF4-FFF2-40B4-BE49-F238E27FC236}">
                <a16:creationId xmlns:a16="http://schemas.microsoft.com/office/drawing/2014/main" id="{0686175A-A7C3-D64B-953D-2FBAB70CC3A4}"/>
              </a:ext>
            </a:extLst>
          </p:cNvPr>
          <p:cNvSpPr>
            <a:spLocks noGrp="1"/>
          </p:cNvSpPr>
          <p:nvPr>
            <p:ph idx="1"/>
          </p:nvPr>
        </p:nvSpPr>
        <p:spPr>
          <a:xfrm>
            <a:off x="213360" y="1271431"/>
            <a:ext cx="11568332" cy="4597616"/>
          </a:xfrm>
        </p:spPr>
        <p:txBody>
          <a:bodyPr>
            <a:normAutofit/>
          </a:bodyPr>
          <a:lstStyle/>
          <a:p>
            <a:pPr marL="1257300" lvl="1" indent="-390525">
              <a:lnSpc>
                <a:spcPct val="110000"/>
              </a:lnSpc>
              <a:buFont typeface="+mj-lt"/>
              <a:buAutoNum type="arabicPeriod"/>
            </a:pPr>
            <a:r>
              <a:rPr lang="en-US" dirty="0"/>
              <a:t>Confidentiality</a:t>
            </a:r>
          </a:p>
          <a:p>
            <a:pPr marL="1257300" lvl="1" indent="-390525">
              <a:lnSpc>
                <a:spcPct val="110000"/>
              </a:lnSpc>
              <a:buFont typeface="+mj-lt"/>
              <a:buAutoNum type="arabicPeriod"/>
            </a:pPr>
            <a:r>
              <a:rPr lang="en-US" dirty="0"/>
              <a:t>Timely response</a:t>
            </a:r>
          </a:p>
          <a:p>
            <a:pPr marL="1257300" lvl="1" indent="-390525">
              <a:lnSpc>
                <a:spcPct val="110000"/>
              </a:lnSpc>
              <a:buFont typeface="+mj-lt"/>
              <a:buAutoNum type="arabicPeriod"/>
            </a:pPr>
            <a:r>
              <a:rPr lang="en-US" dirty="0"/>
              <a:t>Follow Through</a:t>
            </a:r>
          </a:p>
          <a:p>
            <a:pPr marL="1257300" lvl="1" indent="-390525">
              <a:lnSpc>
                <a:spcPct val="110000"/>
              </a:lnSpc>
              <a:buFont typeface="+mj-lt"/>
              <a:buAutoNum type="arabicPeriod"/>
            </a:pPr>
            <a:r>
              <a:rPr lang="en-US" dirty="0"/>
              <a:t>Socialize</a:t>
            </a:r>
          </a:p>
          <a:p>
            <a:pPr marL="1257300" lvl="1" indent="-390525">
              <a:lnSpc>
                <a:spcPct val="110000"/>
              </a:lnSpc>
              <a:buFont typeface="+mj-lt"/>
              <a:buAutoNum type="arabicPeriod"/>
            </a:pPr>
            <a:r>
              <a:rPr lang="en-US" dirty="0"/>
              <a:t>Coffee and doughnuts!!</a:t>
            </a:r>
          </a:p>
          <a:p>
            <a:pPr marL="1257300" indent="-390525">
              <a:lnSpc>
                <a:spcPct val="110000"/>
              </a:lnSpc>
              <a:buFont typeface="+mj-lt"/>
              <a:buAutoNum type="arabicPeriod" startAt="6"/>
            </a:pPr>
            <a:r>
              <a:rPr lang="en-US" sz="2800" dirty="0"/>
              <a:t>Collaborative vs. Evaluative</a:t>
            </a:r>
          </a:p>
          <a:p>
            <a:pPr marL="1257300" indent="-390525">
              <a:lnSpc>
                <a:spcPct val="110000"/>
              </a:lnSpc>
              <a:buFont typeface="+mj-lt"/>
              <a:buAutoNum type="arabicPeriod" startAt="6"/>
            </a:pPr>
            <a:r>
              <a:rPr lang="en-US" sz="2800" dirty="0"/>
              <a:t>Non-verbal language</a:t>
            </a:r>
          </a:p>
          <a:p>
            <a:pPr marL="1257300" indent="-390525">
              <a:lnSpc>
                <a:spcPct val="110000"/>
              </a:lnSpc>
              <a:buFont typeface="+mj-lt"/>
              <a:buAutoNum type="arabicPeriod" startAt="6"/>
            </a:pPr>
            <a:r>
              <a:rPr lang="en-US" sz="2800" dirty="0"/>
              <a:t>Active listening</a:t>
            </a:r>
          </a:p>
          <a:p>
            <a:pPr marL="977900" lvl="1" indent="-514350">
              <a:lnSpc>
                <a:spcPct val="110000"/>
              </a:lnSpc>
              <a:buFont typeface="+mj-lt"/>
              <a:buAutoNum type="arabicPeriod"/>
            </a:pPr>
            <a:endParaRPr lang="en-US" sz="3200" dirty="0"/>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5</a:t>
            </a:fld>
            <a:endParaRPr lang="en-US"/>
          </a:p>
        </p:txBody>
      </p:sp>
    </p:spTree>
    <p:extLst>
      <p:ext uri="{BB962C8B-B14F-4D97-AF65-F5344CB8AC3E}">
        <p14:creationId xmlns:p14="http://schemas.microsoft.com/office/powerpoint/2010/main" val="3239358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BD30-E126-774A-974C-D81DEEA652DC}"/>
              </a:ext>
            </a:extLst>
          </p:cNvPr>
          <p:cNvSpPr>
            <a:spLocks noGrp="1"/>
          </p:cNvSpPr>
          <p:nvPr>
            <p:ph type="title"/>
          </p:nvPr>
        </p:nvSpPr>
        <p:spPr/>
        <p:txBody>
          <a:bodyPr/>
          <a:lstStyle/>
          <a:p>
            <a:r>
              <a:rPr lang="en-US" dirty="0"/>
              <a:t>Job-Embedded Coaching</a:t>
            </a:r>
          </a:p>
        </p:txBody>
      </p:sp>
      <p:sp>
        <p:nvSpPr>
          <p:cNvPr id="3" name="Content Placeholder 2">
            <a:extLst>
              <a:ext uri="{FF2B5EF4-FFF2-40B4-BE49-F238E27FC236}">
                <a16:creationId xmlns:a16="http://schemas.microsoft.com/office/drawing/2014/main" id="{8B858F1D-074D-3D45-9D2F-5D041A440F08}"/>
              </a:ext>
            </a:extLst>
          </p:cNvPr>
          <p:cNvSpPr>
            <a:spLocks noGrp="1"/>
          </p:cNvSpPr>
          <p:nvPr>
            <p:ph idx="1"/>
          </p:nvPr>
        </p:nvSpPr>
        <p:spPr/>
        <p:txBody>
          <a:bodyPr>
            <a:normAutofit lnSpcReduction="10000"/>
          </a:bodyPr>
          <a:lstStyle/>
          <a:p>
            <a:r>
              <a:rPr lang="en-US" sz="3000" dirty="0"/>
              <a:t>Scheduling</a:t>
            </a:r>
          </a:p>
          <a:p>
            <a:pPr lvl="1"/>
            <a:r>
              <a:rPr lang="en-US" sz="2700" dirty="0"/>
              <a:t>Determine what is the best schedule for teacher and coach</a:t>
            </a:r>
          </a:p>
          <a:p>
            <a:pPr lvl="2">
              <a:spcAft>
                <a:spcPts val="1200"/>
              </a:spcAft>
              <a:buFont typeface="Wingdings" pitchFamily="2" charset="2"/>
              <a:buChar char="Ø"/>
            </a:pPr>
            <a:r>
              <a:rPr lang="en-US" sz="2400" dirty="0"/>
              <a:t>What time and day of the week works best</a:t>
            </a:r>
          </a:p>
          <a:p>
            <a:pPr lvl="1"/>
            <a:r>
              <a:rPr lang="en-US" sz="2700" dirty="0"/>
              <a:t>Determine best ways to engage in a coaching session</a:t>
            </a:r>
          </a:p>
          <a:p>
            <a:pPr lvl="2">
              <a:buFont typeface="Wingdings" pitchFamily="2" charset="2"/>
              <a:buChar char="Ø"/>
            </a:pPr>
            <a:r>
              <a:rPr lang="en-US" sz="2400" dirty="0"/>
              <a:t>phone </a:t>
            </a:r>
          </a:p>
          <a:p>
            <a:pPr lvl="2">
              <a:buFont typeface="Wingdings" pitchFamily="2" charset="2"/>
              <a:buChar char="Ø"/>
            </a:pPr>
            <a:r>
              <a:rPr lang="en-US" sz="2400" dirty="0"/>
              <a:t>in person</a:t>
            </a:r>
          </a:p>
          <a:p>
            <a:pPr lvl="2">
              <a:buFont typeface="Wingdings" pitchFamily="2" charset="2"/>
              <a:buChar char="Ø"/>
            </a:pPr>
            <a:r>
              <a:rPr lang="en-US" sz="2400" dirty="0"/>
              <a:t>Immediate debrief after classroom observation</a:t>
            </a:r>
          </a:p>
        </p:txBody>
      </p:sp>
      <p:sp>
        <p:nvSpPr>
          <p:cNvPr id="4" name="Slide Number Placeholder 3">
            <a:extLst>
              <a:ext uri="{FF2B5EF4-FFF2-40B4-BE49-F238E27FC236}">
                <a16:creationId xmlns:a16="http://schemas.microsoft.com/office/drawing/2014/main" id="{4217A4E1-FC9C-614B-9CD5-90BBF8B1143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2926BDF-0A3D-4892-9CBE-21B5FA37E613}" type="slidenum">
              <a:rPr kumimoji="0" lang="en-US" sz="1200" b="0" i="0" u="none" strike="noStrike" kern="1200" cap="none" spc="0" normalizeH="0" baseline="0" noProof="0" smtClean="0">
                <a:ln>
                  <a:noFill/>
                </a:ln>
                <a:solidFill>
                  <a:srgbClr val="E5C243">
                    <a:lumMod val="20000"/>
                    <a:lumOff val="80000"/>
                  </a:srgbClr>
                </a:solidFill>
                <a:effectLst/>
                <a:uLnTx/>
                <a:uFillTx/>
                <a:latin typeface="Times New Roman" panose="02020603050405020304" pitchFamily="18" charset="0"/>
                <a:ea typeface="+mn-ea"/>
                <a:cs typeface="Times New Roman" panose="02020603050405020304" pitchFamily="18"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srgbClr val="E5C243">
                  <a:lumMod val="20000"/>
                  <a:lumOff val="80000"/>
                </a:srgbClr>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49896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p:txBody>
          <a:bodyPr>
            <a:normAutofit/>
          </a:bodyPr>
          <a:lstStyle/>
          <a:p>
            <a:r>
              <a:rPr lang="en-US" dirty="0">
                <a:effectLst/>
              </a:rPr>
              <a:t>Job-Embedded Coaching (</a:t>
            </a:r>
            <a:r>
              <a:rPr lang="en-US" dirty="0" err="1">
                <a:effectLst/>
              </a:rPr>
              <a:t>cont</a:t>
            </a:r>
            <a:r>
              <a:rPr lang="en-US" dirty="0">
                <a:effectLst/>
              </a:rPr>
              <a:t>)</a:t>
            </a:r>
            <a:endParaRPr lang="en-US" dirty="0"/>
          </a:p>
        </p:txBody>
      </p:sp>
      <p:sp>
        <p:nvSpPr>
          <p:cNvPr id="3" name="Content Placeholder 2">
            <a:extLst>
              <a:ext uri="{FF2B5EF4-FFF2-40B4-BE49-F238E27FC236}">
                <a16:creationId xmlns:a16="http://schemas.microsoft.com/office/drawing/2014/main" id="{0686175A-A7C3-D64B-953D-2FBAB70CC3A4}"/>
              </a:ext>
            </a:extLst>
          </p:cNvPr>
          <p:cNvSpPr>
            <a:spLocks noGrp="1"/>
          </p:cNvSpPr>
          <p:nvPr>
            <p:ph idx="1"/>
          </p:nvPr>
        </p:nvSpPr>
        <p:spPr>
          <a:xfrm>
            <a:off x="1164970" y="1502494"/>
            <a:ext cx="9862060" cy="4638816"/>
          </a:xfrm>
        </p:spPr>
        <p:txBody>
          <a:bodyPr>
            <a:noAutofit/>
          </a:bodyPr>
          <a:lstStyle/>
          <a:p>
            <a:pPr marL="0" indent="0">
              <a:lnSpc>
                <a:spcPct val="100000"/>
              </a:lnSpc>
              <a:buNone/>
            </a:pPr>
            <a:r>
              <a:rPr lang="en-US" dirty="0"/>
              <a:t>No “extras”! </a:t>
            </a:r>
          </a:p>
          <a:p>
            <a:pPr marL="690563" indent="-457200">
              <a:lnSpc>
                <a:spcPct val="100000"/>
              </a:lnSpc>
              <a:spcAft>
                <a:spcPts val="900"/>
              </a:spcAft>
              <a:buFont typeface="+mj-lt"/>
              <a:buAutoNum type="arabicPeriod"/>
            </a:pPr>
            <a:r>
              <a:rPr lang="en-US" dirty="0"/>
              <a:t>It should fit into current curriculum </a:t>
            </a:r>
          </a:p>
          <a:p>
            <a:pPr marL="690563" indent="-457200">
              <a:lnSpc>
                <a:spcPct val="100000"/>
              </a:lnSpc>
              <a:buFont typeface="+mj-lt"/>
              <a:buAutoNum type="arabicPeriod"/>
            </a:pPr>
            <a:r>
              <a:rPr lang="en-US" dirty="0"/>
              <a:t>Grounded in day-to-day teaching practice </a:t>
            </a:r>
          </a:p>
          <a:p>
            <a:pPr marL="690563" indent="-457200">
              <a:lnSpc>
                <a:spcPct val="100000"/>
              </a:lnSpc>
              <a:spcAft>
                <a:spcPts val="900"/>
              </a:spcAft>
              <a:buFont typeface="+mj-lt"/>
              <a:buAutoNum type="arabicPeriod"/>
            </a:pPr>
            <a:r>
              <a:rPr lang="en-US" dirty="0"/>
              <a:t>Designed to enhance teachers’ content-specific instructional practices with the intent of improving student learning </a:t>
            </a:r>
          </a:p>
          <a:p>
            <a:pPr marL="690563" indent="-457200">
              <a:lnSpc>
                <a:spcPct val="100000"/>
              </a:lnSpc>
              <a:spcAft>
                <a:spcPts val="900"/>
              </a:spcAft>
              <a:buFont typeface="+mj-lt"/>
              <a:buAutoNum type="arabicPeriod"/>
            </a:pPr>
            <a:r>
              <a:rPr lang="en-US" dirty="0"/>
              <a:t>School- or classroom-based</a:t>
            </a:r>
          </a:p>
          <a:p>
            <a:pPr marL="690563" indent="-457200">
              <a:lnSpc>
                <a:spcPct val="100000"/>
              </a:lnSpc>
              <a:buFont typeface="+mj-lt"/>
              <a:buAutoNum type="arabicPeriod"/>
            </a:pPr>
            <a:r>
              <a:rPr lang="en-US" dirty="0"/>
              <a:t>Integrated into the workday </a:t>
            </a:r>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7</a:t>
            </a:fld>
            <a:endParaRPr lang="en-US"/>
          </a:p>
        </p:txBody>
      </p:sp>
    </p:spTree>
    <p:extLst>
      <p:ext uri="{BB962C8B-B14F-4D97-AF65-F5344CB8AC3E}">
        <p14:creationId xmlns:p14="http://schemas.microsoft.com/office/powerpoint/2010/main" val="3259623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6FBE4-D8C5-8746-B723-BFFE656B20A2}"/>
              </a:ext>
            </a:extLst>
          </p:cNvPr>
          <p:cNvSpPr>
            <a:spLocks noGrp="1"/>
          </p:cNvSpPr>
          <p:nvPr>
            <p:ph type="title"/>
          </p:nvPr>
        </p:nvSpPr>
        <p:spPr>
          <a:xfrm>
            <a:off x="410308" y="249116"/>
            <a:ext cx="11371384" cy="1174570"/>
          </a:xfrm>
        </p:spPr>
        <p:txBody>
          <a:bodyPr>
            <a:noAutofit/>
          </a:bodyPr>
          <a:lstStyle/>
          <a:p>
            <a:r>
              <a:rPr lang="en-US" dirty="0"/>
              <a:t>What We are Looking for During the Observations</a:t>
            </a:r>
          </a:p>
        </p:txBody>
      </p:sp>
      <p:sp>
        <p:nvSpPr>
          <p:cNvPr id="3" name="Content Placeholder 2">
            <a:extLst>
              <a:ext uri="{FF2B5EF4-FFF2-40B4-BE49-F238E27FC236}">
                <a16:creationId xmlns:a16="http://schemas.microsoft.com/office/drawing/2014/main" id="{E122EB90-0FC3-9B49-891D-1106A81BC9F6}"/>
              </a:ext>
            </a:extLst>
          </p:cNvPr>
          <p:cNvSpPr>
            <a:spLocks noGrp="1"/>
          </p:cNvSpPr>
          <p:nvPr>
            <p:ph idx="1"/>
          </p:nvPr>
        </p:nvSpPr>
        <p:spPr>
          <a:xfrm>
            <a:off x="956342" y="1555773"/>
            <a:ext cx="10279315" cy="4635892"/>
          </a:xfrm>
        </p:spPr>
        <p:txBody>
          <a:bodyPr>
            <a:normAutofit fontScale="92500"/>
          </a:bodyPr>
          <a:lstStyle/>
          <a:p>
            <a:r>
              <a:rPr lang="en-US" sz="3000" dirty="0"/>
              <a:t>Using correct mathematical language and vocabulary</a:t>
            </a:r>
          </a:p>
          <a:p>
            <a:r>
              <a:rPr lang="en-US" sz="3000" dirty="0"/>
              <a:t>Conceptually and procedurally accurate explanations</a:t>
            </a:r>
          </a:p>
          <a:p>
            <a:r>
              <a:rPr lang="en-US" sz="3000" dirty="0"/>
              <a:t>Mathematically correct representations with the materials</a:t>
            </a:r>
          </a:p>
          <a:p>
            <a:r>
              <a:rPr lang="en-US" sz="3000" dirty="0"/>
              <a:t>Providing opportunities for students to explain</a:t>
            </a:r>
          </a:p>
          <a:p>
            <a:r>
              <a:rPr lang="en-US" sz="3000" dirty="0"/>
              <a:t>Using prompting questions to elicit student explanations</a:t>
            </a:r>
          </a:p>
          <a:p>
            <a:r>
              <a:rPr lang="en-US" sz="3000" dirty="0"/>
              <a:t>Supporting students’ explanations</a:t>
            </a:r>
          </a:p>
          <a:p>
            <a:r>
              <a:rPr lang="en-US" sz="3000" dirty="0"/>
              <a:t>Students’ grasp of the content</a:t>
            </a:r>
          </a:p>
          <a:p>
            <a:r>
              <a:rPr lang="en-US" sz="3000" dirty="0"/>
              <a:t>Rapport with students</a:t>
            </a:r>
          </a:p>
          <a:p>
            <a:endParaRPr lang="en-US" sz="3000" dirty="0">
              <a:solidFill>
                <a:schemeClr val="tx1"/>
              </a:solidFill>
            </a:endParaRPr>
          </a:p>
        </p:txBody>
      </p:sp>
      <p:sp>
        <p:nvSpPr>
          <p:cNvPr id="4" name="Slide Number Placeholder 3">
            <a:extLst>
              <a:ext uri="{FF2B5EF4-FFF2-40B4-BE49-F238E27FC236}">
                <a16:creationId xmlns:a16="http://schemas.microsoft.com/office/drawing/2014/main" id="{0E7D08C2-81DE-BB42-8B43-DD0250BAD95C}"/>
              </a:ext>
            </a:extLst>
          </p:cNvPr>
          <p:cNvSpPr>
            <a:spLocks noGrp="1"/>
          </p:cNvSpPr>
          <p:nvPr>
            <p:ph type="sldNum" sz="quarter" idx="12"/>
          </p:nvPr>
        </p:nvSpPr>
        <p:spPr/>
        <p:txBody>
          <a:bodyPr/>
          <a:lstStyle/>
          <a:p>
            <a:fld id="{C2926BDF-0A3D-4892-9CBE-21B5FA37E613}" type="slidenum">
              <a:rPr lang="en-US" smtClean="0"/>
              <a:t>8</a:t>
            </a:fld>
            <a:endParaRPr lang="en-US"/>
          </a:p>
        </p:txBody>
      </p:sp>
    </p:spTree>
    <p:extLst>
      <p:ext uri="{BB962C8B-B14F-4D97-AF65-F5344CB8AC3E}">
        <p14:creationId xmlns:p14="http://schemas.microsoft.com/office/powerpoint/2010/main" val="2588000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79DE4-4ADB-F24F-BBA3-647442E2E186}"/>
              </a:ext>
            </a:extLst>
          </p:cNvPr>
          <p:cNvSpPr>
            <a:spLocks noGrp="1"/>
          </p:cNvSpPr>
          <p:nvPr>
            <p:ph type="title"/>
          </p:nvPr>
        </p:nvSpPr>
        <p:spPr>
          <a:xfrm>
            <a:off x="410308" y="249116"/>
            <a:ext cx="11371384" cy="1003299"/>
          </a:xfrm>
        </p:spPr>
        <p:txBody>
          <a:bodyPr/>
          <a:lstStyle/>
          <a:p>
            <a:r>
              <a:rPr lang="en-US" dirty="0">
                <a:effectLst/>
              </a:rPr>
              <a:t>Sample Teaching Behavior Protocols</a:t>
            </a:r>
            <a:endParaRPr lang="en-US" dirty="0"/>
          </a:p>
        </p:txBody>
      </p:sp>
      <p:sp>
        <p:nvSpPr>
          <p:cNvPr id="4" name="Slide Number Placeholder 3">
            <a:extLst>
              <a:ext uri="{FF2B5EF4-FFF2-40B4-BE49-F238E27FC236}">
                <a16:creationId xmlns:a16="http://schemas.microsoft.com/office/drawing/2014/main" id="{DD29839E-EA21-DC48-BB08-1F31B4954681}"/>
              </a:ext>
            </a:extLst>
          </p:cNvPr>
          <p:cNvSpPr>
            <a:spLocks noGrp="1"/>
          </p:cNvSpPr>
          <p:nvPr>
            <p:ph type="sldNum" sz="quarter" idx="12"/>
          </p:nvPr>
        </p:nvSpPr>
        <p:spPr/>
        <p:txBody>
          <a:bodyPr/>
          <a:lstStyle/>
          <a:p>
            <a:fld id="{C2926BDF-0A3D-4892-9CBE-21B5FA37E613}" type="slidenum">
              <a:rPr lang="en-US" smtClean="0"/>
              <a:t>9</a:t>
            </a:fld>
            <a:endParaRPr lang="en-US"/>
          </a:p>
        </p:txBody>
      </p:sp>
      <p:graphicFrame>
        <p:nvGraphicFramePr>
          <p:cNvPr id="5" name="Table 4">
            <a:extLst>
              <a:ext uri="{FF2B5EF4-FFF2-40B4-BE49-F238E27FC236}">
                <a16:creationId xmlns:a16="http://schemas.microsoft.com/office/drawing/2014/main" id="{7CC2B225-4AE2-0A40-9DEF-24F3B19D4874}"/>
              </a:ext>
            </a:extLst>
          </p:cNvPr>
          <p:cNvGraphicFramePr>
            <a:graphicFrameLocks noGrp="1"/>
          </p:cNvGraphicFramePr>
          <p:nvPr/>
        </p:nvGraphicFramePr>
        <p:xfrm>
          <a:off x="2644346" y="1252415"/>
          <a:ext cx="6688317" cy="4831080"/>
        </p:xfrm>
        <a:graphic>
          <a:graphicData uri="http://schemas.openxmlformats.org/drawingml/2006/table">
            <a:tbl>
              <a:tblPr firstRow="1" bandRow="1">
                <a:effectLst>
                  <a:outerShdw blurRad="50800" dist="38100" dir="5400000" algn="t" rotWithShape="0">
                    <a:prstClr val="black">
                      <a:alpha val="40000"/>
                    </a:prstClr>
                  </a:outerShdw>
                </a:effectLst>
                <a:tableStyleId>{21E4AEA4-8DFA-4A89-87EB-49C32662AFE0}</a:tableStyleId>
              </a:tblPr>
              <a:tblGrid>
                <a:gridCol w="6688317">
                  <a:extLst>
                    <a:ext uri="{9D8B030D-6E8A-4147-A177-3AD203B41FA5}">
                      <a16:colId xmlns:a16="http://schemas.microsoft.com/office/drawing/2014/main" val="1156381516"/>
                    </a:ext>
                  </a:extLst>
                </a:gridCol>
              </a:tblGrid>
              <a:tr h="452717">
                <a:tc>
                  <a:txBody>
                    <a:bodyPr/>
                    <a:lstStyle/>
                    <a:p>
                      <a:pPr algn="ctr"/>
                      <a:r>
                        <a:rPr lang="en-US" sz="1900" b="1" baseline="0" dirty="0">
                          <a:solidFill>
                            <a:schemeClr val="bg1"/>
                          </a:solidFill>
                          <a:latin typeface="Century Gothic" panose="020B0502020202020204" pitchFamily="34" charset="0"/>
                          <a:cs typeface="Times New Roman" panose="02020603050405020304" pitchFamily="18" charset="0"/>
                        </a:rPr>
                        <a:t>Math Summary Ratings (</a:t>
                      </a:r>
                      <a:r>
                        <a:rPr lang="en-US" sz="1900" b="1" i="1" baseline="0" dirty="0">
                          <a:solidFill>
                            <a:schemeClr val="bg1"/>
                          </a:solidFill>
                          <a:latin typeface="Century Gothic" panose="020B0502020202020204" pitchFamily="34" charset="0"/>
                          <a:cs typeface="Times New Roman" panose="02020603050405020304" pitchFamily="18" charset="0"/>
                        </a:rPr>
                        <a:t>5-point Likert Scale)</a:t>
                      </a:r>
                    </a:p>
                  </a:txBody>
                  <a:tcPr marT="91440" marB="9144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50000"/>
                      </a:schemeClr>
                    </a:solidFill>
                  </a:tcPr>
                </a:tc>
                <a:extLst>
                  <a:ext uri="{0D108BD9-81ED-4DB2-BD59-A6C34878D82A}">
                    <a16:rowId xmlns:a16="http://schemas.microsoft.com/office/drawing/2014/main" val="3945294691"/>
                  </a:ext>
                </a:extLst>
              </a:tr>
              <a:tr h="730189">
                <a:tc>
                  <a:txBody>
                    <a:bodyPr/>
                    <a:lstStyle/>
                    <a:p>
                      <a:pPr marL="457200" indent="-457200" algn="l">
                        <a:buAutoNum type="arabicPeriod"/>
                      </a:pPr>
                      <a:r>
                        <a:rPr lang="en-US" sz="1900" b="0" i="0" dirty="0">
                          <a:solidFill>
                            <a:schemeClr val="tx1"/>
                          </a:solidFill>
                          <a:latin typeface="Century Gothic" panose="020B0502020202020204" pitchFamily="34" charset="0"/>
                          <a:cs typeface="Times New Roman" panose="02020603050405020304" pitchFamily="18" charset="0"/>
                        </a:rPr>
                        <a:t>Adherence to the steps of the </a:t>
                      </a:r>
                      <a:r>
                        <a:rPr lang="en-US" sz="1900" b="0" i="1" dirty="0">
                          <a:solidFill>
                            <a:schemeClr val="tx1"/>
                          </a:solidFill>
                          <a:latin typeface="Century Gothic" panose="020B0502020202020204" pitchFamily="34" charset="0"/>
                          <a:cs typeface="Times New Roman" panose="02020603050405020304" pitchFamily="18" charset="0"/>
                        </a:rPr>
                        <a:t>TransMath</a:t>
                      </a:r>
                      <a:r>
                        <a:rPr lang="en-US" sz="1900" b="0" i="0" dirty="0">
                          <a:solidFill>
                            <a:schemeClr val="tx1"/>
                          </a:solidFill>
                          <a:latin typeface="Century Gothic" panose="020B0502020202020204" pitchFamily="34" charset="0"/>
                          <a:cs typeface="Times New Roman" panose="02020603050405020304" pitchFamily="18" charset="0"/>
                        </a:rPr>
                        <a:t> lesson outlined in the Teacher Manual.</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0DCDD"/>
                    </a:solidFill>
                  </a:tcPr>
                </a:tc>
                <a:extLst>
                  <a:ext uri="{0D108BD9-81ED-4DB2-BD59-A6C34878D82A}">
                    <a16:rowId xmlns:a16="http://schemas.microsoft.com/office/drawing/2014/main" val="3704413722"/>
                  </a:ext>
                </a:extLst>
              </a:tr>
              <a:tr h="452717">
                <a:tc>
                  <a:txBody>
                    <a:bodyPr/>
                    <a:lstStyle/>
                    <a:p>
                      <a:pPr marL="457200" indent="-457200" algn="l">
                        <a:buAutoNum type="arabicPeriod" startAt="2"/>
                      </a:pPr>
                      <a:r>
                        <a:rPr lang="en-US" sz="1900" b="0" i="0" dirty="0">
                          <a:solidFill>
                            <a:schemeClr val="tx1"/>
                          </a:solidFill>
                          <a:latin typeface="Century Gothic" panose="020B0502020202020204" pitchFamily="34" charset="0"/>
                          <a:cs typeface="Times New Roman" panose="02020603050405020304" pitchFamily="18" charset="0"/>
                        </a:rPr>
                        <a:t>Clarity in conveying the lesson goals.</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87902015"/>
                  </a:ext>
                </a:extLst>
              </a:tr>
              <a:tr h="452717">
                <a:tc>
                  <a:txBody>
                    <a:bodyPr/>
                    <a:lstStyle/>
                    <a:p>
                      <a:pPr marL="457200" indent="-457200" algn="l">
                        <a:buAutoNum type="arabicPeriod" startAt="3"/>
                      </a:pPr>
                      <a:r>
                        <a:rPr lang="en-US" sz="1900" b="0" i="0" dirty="0">
                          <a:solidFill>
                            <a:schemeClr val="tx1"/>
                          </a:solidFill>
                          <a:latin typeface="Century Gothic" panose="020B0502020202020204" pitchFamily="34" charset="0"/>
                          <a:cs typeface="Times New Roman" panose="02020603050405020304" pitchFamily="18" charset="0"/>
                        </a:rPr>
                        <a:t>Supports students’ explanations.</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0DCDD"/>
                    </a:solidFill>
                  </a:tcPr>
                </a:tc>
                <a:extLst>
                  <a:ext uri="{0D108BD9-81ED-4DB2-BD59-A6C34878D82A}">
                    <a16:rowId xmlns:a16="http://schemas.microsoft.com/office/drawing/2014/main" val="3116985595"/>
                  </a:ext>
                </a:extLst>
              </a:tr>
              <a:tr h="730189">
                <a:tc>
                  <a:txBody>
                    <a:bodyPr/>
                    <a:lstStyle/>
                    <a:p>
                      <a:pPr marL="457200" indent="-457200" algn="l">
                        <a:buAutoNum type="arabicPeriod" startAt="4"/>
                      </a:pPr>
                      <a:r>
                        <a:rPr lang="en-US" sz="1900" b="0" i="0" dirty="0">
                          <a:solidFill>
                            <a:schemeClr val="tx1"/>
                          </a:solidFill>
                          <a:latin typeface="Century Gothic" panose="020B0502020202020204" pitchFamily="34" charset="0"/>
                          <a:cs typeface="Times New Roman" panose="02020603050405020304" pitchFamily="18" charset="0"/>
                        </a:rPr>
                        <a:t>Uses manipulatives (e.g., C-Rods) and visual representations (e.g., number lines) correctly.</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17754031"/>
                  </a:ext>
                </a:extLst>
              </a:tr>
              <a:tr h="452717">
                <a:tc>
                  <a:txBody>
                    <a:bodyPr/>
                    <a:lstStyle/>
                    <a:p>
                      <a:pPr marL="457200" indent="-457200" algn="l">
                        <a:buAutoNum type="arabicPeriod" startAt="5"/>
                      </a:pPr>
                      <a:r>
                        <a:rPr lang="en-US" sz="1900" b="0" i="0" dirty="0">
                          <a:solidFill>
                            <a:schemeClr val="tx1"/>
                          </a:solidFill>
                          <a:latin typeface="Century Gothic" panose="020B0502020202020204" pitchFamily="34" charset="0"/>
                          <a:cs typeface="Times New Roman" panose="02020603050405020304" pitchFamily="18" charset="0"/>
                        </a:rPr>
                        <a:t>Maintains a positive rapport with the students.</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0DCDD"/>
                    </a:solidFill>
                  </a:tcPr>
                </a:tc>
                <a:extLst>
                  <a:ext uri="{0D108BD9-81ED-4DB2-BD59-A6C34878D82A}">
                    <a16:rowId xmlns:a16="http://schemas.microsoft.com/office/drawing/2014/main" val="837789059"/>
                  </a:ext>
                </a:extLst>
              </a:tr>
              <a:tr h="452717">
                <a:tc>
                  <a:txBody>
                    <a:bodyPr/>
                    <a:lstStyle/>
                    <a:p>
                      <a:pPr marL="457200" indent="-457200" algn="l">
                        <a:buAutoNum type="arabicPeriod" startAt="6"/>
                      </a:pPr>
                      <a:r>
                        <a:rPr lang="en-US" sz="1900" b="0" i="0" dirty="0">
                          <a:solidFill>
                            <a:schemeClr val="tx1"/>
                          </a:solidFill>
                          <a:latin typeface="Century Gothic" panose="020B0502020202020204" pitchFamily="34" charset="0"/>
                          <a:cs typeface="Times New Roman" panose="02020603050405020304" pitchFamily="18" charset="0"/>
                        </a:rPr>
                        <a:t>Perception of students’ grasp of the content.</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64811144"/>
                  </a:ext>
                </a:extLst>
              </a:tr>
              <a:tr h="452717">
                <a:tc>
                  <a:txBody>
                    <a:bodyPr/>
                    <a:lstStyle/>
                    <a:p>
                      <a:pPr marL="457200" indent="-457200" algn="l">
                        <a:buAutoNum type="arabicPeriod" startAt="7"/>
                      </a:pPr>
                      <a:r>
                        <a:rPr lang="en-US" sz="1900" b="0" i="0" dirty="0">
                          <a:solidFill>
                            <a:schemeClr val="tx1"/>
                          </a:solidFill>
                          <a:latin typeface="Century Gothic" panose="020B0502020202020204" pitchFamily="34" charset="0"/>
                          <a:cs typeface="Times New Roman" panose="02020603050405020304" pitchFamily="18" charset="0"/>
                        </a:rPr>
                        <a:t>Uses clear, mathematically correct language.</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0DCDD"/>
                    </a:solidFill>
                  </a:tcPr>
                </a:tc>
                <a:extLst>
                  <a:ext uri="{0D108BD9-81ED-4DB2-BD59-A6C34878D82A}">
                    <a16:rowId xmlns:a16="http://schemas.microsoft.com/office/drawing/2014/main" val="859395320"/>
                  </a:ext>
                </a:extLst>
              </a:tr>
              <a:tr h="452717">
                <a:tc>
                  <a:txBody>
                    <a:bodyPr/>
                    <a:lstStyle/>
                    <a:p>
                      <a:pPr marL="457200" indent="-457200" algn="l">
                        <a:buAutoNum type="arabicPeriod" startAt="8"/>
                      </a:pPr>
                      <a:r>
                        <a:rPr lang="en-US" sz="1900" b="0" i="0" dirty="0">
                          <a:solidFill>
                            <a:schemeClr val="tx1"/>
                          </a:solidFill>
                          <a:latin typeface="Century Gothic" panose="020B0502020202020204" pitchFamily="34" charset="0"/>
                          <a:cs typeface="Times New Roman" panose="02020603050405020304" pitchFamily="18" charset="0"/>
                        </a:rPr>
                        <a:t>Overall rating of the lesson.</a:t>
                      </a:r>
                    </a:p>
                  </a:txBody>
                  <a:tcPr marT="91440" marB="914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0873512"/>
                  </a:ext>
                </a:extLst>
              </a:tr>
            </a:tbl>
          </a:graphicData>
        </a:graphic>
      </p:graphicFrame>
    </p:spTree>
    <p:extLst>
      <p:ext uri="{BB962C8B-B14F-4D97-AF65-F5344CB8AC3E}">
        <p14:creationId xmlns:p14="http://schemas.microsoft.com/office/powerpoint/2010/main" val="4091739868"/>
      </p:ext>
    </p:extLst>
  </p:cSld>
  <p:clrMapOvr>
    <a:masterClrMapping/>
  </p:clrMapOvr>
</p:sld>
</file>

<file path=ppt/theme/theme1.xml><?xml version="1.0" encoding="utf-8"?>
<a:theme xmlns:a="http://schemas.openxmlformats.org/drawingml/2006/main" name="Basis">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IRG Powerpoint Template_New_12-14-17" id="{27F185FE-D793-4B35-B566-2C879FF7734C}" vid="{2029178C-95D4-4286-A7A3-F784C4B40A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IRG Powerpoint Template_New_12-14-17</Template>
  <TotalTime>2741</TotalTime>
  <Words>1567</Words>
  <Application>Microsoft Macintosh PowerPoint</Application>
  <PresentationFormat>Widescreen</PresentationFormat>
  <Paragraphs>191</Paragraphs>
  <Slides>24</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Calibri</vt:lpstr>
      <vt:lpstr>Cambria Math</vt:lpstr>
      <vt:lpstr>Century</vt:lpstr>
      <vt:lpstr>Century Gothic</vt:lpstr>
      <vt:lpstr>Corbel</vt:lpstr>
      <vt:lpstr>Courier New</vt:lpstr>
      <vt:lpstr>Times New Roman</vt:lpstr>
      <vt:lpstr>Wingdings</vt:lpstr>
      <vt:lpstr>Basis</vt:lpstr>
      <vt:lpstr>Job-Embedded Coaching</vt:lpstr>
      <vt:lpstr>Disclaimer</vt:lpstr>
      <vt:lpstr>Aspects of the Coaching Model</vt:lpstr>
      <vt:lpstr>The Coaching Relationship</vt:lpstr>
      <vt:lpstr>Tips to Accomplish This</vt:lpstr>
      <vt:lpstr>Job-Embedded Coaching</vt:lpstr>
      <vt:lpstr>Job-Embedded Coaching (cont)</vt:lpstr>
      <vt:lpstr>What We are Looking for During the Observations</vt:lpstr>
      <vt:lpstr>Sample Teaching Behavior Protocols</vt:lpstr>
      <vt:lpstr>Coaching Process </vt:lpstr>
      <vt:lpstr>How PD Addressed the Suggestions</vt:lpstr>
      <vt:lpstr>Responsive Coaching </vt:lpstr>
      <vt:lpstr>Two Coaching Methods</vt:lpstr>
      <vt:lpstr>Teacher-Focused Coaching (TFC)</vt:lpstr>
      <vt:lpstr>Student-Focused Coaching (SFC)</vt:lpstr>
      <vt:lpstr>Common Features of Both Models  </vt:lpstr>
      <vt:lpstr>Differences Between TFC and SFC</vt:lpstr>
      <vt:lpstr>Example of TFC Coaching Process</vt:lpstr>
      <vt:lpstr>Example of TFC Coaching Process (cont.)</vt:lpstr>
      <vt:lpstr>Example of SFC Coaching Process</vt:lpstr>
      <vt:lpstr>Example of SFC Coaching Process (cont.)</vt:lpstr>
      <vt:lpstr>Modifications to Model </vt:lpstr>
      <vt:lpstr>Tips for Hiring Coaches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 Foremski</dc:creator>
  <cp:lastModifiedBy>Samantha Wavell</cp:lastModifiedBy>
  <cp:revision>494</cp:revision>
  <cp:lastPrinted>2018-06-11T20:45:33Z</cp:lastPrinted>
  <dcterms:created xsi:type="dcterms:W3CDTF">2018-06-01T20:47:21Z</dcterms:created>
  <dcterms:modified xsi:type="dcterms:W3CDTF">2022-08-03T17:50:31Z</dcterms:modified>
</cp:coreProperties>
</file>